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5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1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6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3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8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9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4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4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8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54D6-D84E-4972-9573-0E59D615F001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1E6B-EE28-4A24-B140-D73A9A24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7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ФЕДЕРАЛЬНЫЙ ЗАКОН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 стратегическом планировании в Российской Федерации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(«О государственном стратегическом планировании»)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5232" y="60932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i="1" dirty="0"/>
              <a:t>Проект № </a:t>
            </a:r>
            <a:r>
              <a:rPr lang="ru-RU" i="1" dirty="0" smtClean="0"/>
              <a:t>143912-6 во </a:t>
            </a:r>
            <a:r>
              <a:rPr lang="ru-RU" i="1" dirty="0"/>
              <a:t>втором чтении</a:t>
            </a:r>
          </a:p>
        </p:txBody>
      </p:sp>
    </p:spTree>
    <p:extLst>
      <p:ext uri="{BB962C8B-B14F-4D97-AF65-F5344CB8AC3E}">
        <p14:creationId xmlns:p14="http://schemas.microsoft.com/office/powerpoint/2010/main" val="30399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Стратегическое планирование в Российской Федерации (далее – стратегическое планирование) включает государственное и муниципальное стратегическое планирование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Настоящий Федеральный закон регулирует отношения, возникающие между участниками стратегического планирования в процессе </a:t>
            </a:r>
            <a:r>
              <a:rPr lang="ru-RU" sz="2000" b="1" dirty="0"/>
              <a:t>целеполагания,</a:t>
            </a:r>
            <a:r>
              <a:rPr lang="ru-RU" sz="2000" dirty="0"/>
              <a:t> прогнозирования,  </a:t>
            </a:r>
            <a:r>
              <a:rPr lang="ru-RU" sz="2000" b="1" dirty="0"/>
              <a:t>планирования и программирования развития отраслей и территорий,</a:t>
            </a:r>
            <a:r>
              <a:rPr lang="ru-RU" sz="2000" dirty="0"/>
              <a:t> а также мониторинга реализации документов стратегического планирования, в том числе при разработке, утверждении и корректировке документов стратегического планирования.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6570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Документы </a:t>
            </a:r>
            <a:r>
              <a:rPr lang="ru-RU" sz="2400" dirty="0"/>
              <a:t>государственного стратегического планирования, </a:t>
            </a:r>
            <a:r>
              <a:rPr lang="ru-RU" sz="2400" dirty="0" smtClean="0"/>
              <a:t>разрабатываемые </a:t>
            </a:r>
            <a:r>
              <a:rPr lang="ru-RU" sz="2400" dirty="0"/>
              <a:t>в субъектах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 документы, разрабатываемые в рамках </a:t>
            </a:r>
            <a:r>
              <a:rPr lang="ru-RU" b="1" dirty="0"/>
              <a:t>государственного</a:t>
            </a:r>
            <a:r>
              <a:rPr lang="ru-RU" dirty="0"/>
              <a:t> </a:t>
            </a:r>
            <a:r>
              <a:rPr lang="ru-RU" b="1" dirty="0"/>
              <a:t>целеполагания</a:t>
            </a:r>
            <a:r>
              <a:rPr lang="ru-RU" dirty="0"/>
              <a:t>, к которым относятся:</a:t>
            </a:r>
          </a:p>
          <a:p>
            <a:pPr marL="0" indent="0">
              <a:buNone/>
            </a:pPr>
            <a:r>
              <a:rPr lang="ru-RU" dirty="0"/>
              <a:t>а) стратегия социально-экономического развития субъекта Российской Федерации на долгосрочный период; </a:t>
            </a:r>
          </a:p>
          <a:p>
            <a:pPr marL="0" indent="0">
              <a:buNone/>
            </a:pPr>
            <a:r>
              <a:rPr lang="ru-RU" dirty="0"/>
              <a:t>б) долгосрочная бюджетная стратегия субъекта Российской Федерации;</a:t>
            </a:r>
          </a:p>
          <a:p>
            <a:pPr marL="0" indent="0">
              <a:buNone/>
            </a:pPr>
            <a:r>
              <a:rPr lang="ru-RU" b="1" dirty="0" smtClean="0"/>
              <a:t>в</a:t>
            </a:r>
            <a:r>
              <a:rPr lang="ru-RU" b="1" dirty="0"/>
              <a:t>) план мероприятий по реализации стратегии социально-экономического развития субъекта Российской Федерации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г) стратегии социально-экономического развития отдельных территорий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4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Документы, разрабатываемые в рамках целеполагания в субъектах Российской Федерации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Autofit/>
          </a:bodyPr>
          <a:lstStyle/>
          <a:p>
            <a:r>
              <a:rPr lang="ru-RU" sz="1600" dirty="0"/>
              <a:t>Стратегия социально-экономического развития субъекта Российской Федерации на долгосрочный период содержит:</a:t>
            </a:r>
          </a:p>
          <a:p>
            <a:pPr marL="0" indent="0">
              <a:buNone/>
            </a:pPr>
            <a:r>
              <a:rPr lang="ru-RU" sz="1600" dirty="0"/>
              <a:t>1) оценку достигнутых целей и комплексных проблем социально-экономического развития субъекта Российской Федерации;</a:t>
            </a:r>
          </a:p>
          <a:p>
            <a:pPr marL="0" indent="0">
              <a:buNone/>
            </a:pPr>
            <a:r>
              <a:rPr lang="ru-RU" sz="1600" dirty="0"/>
              <a:t>2) цели социально-экономического развития субъекта Российской Федерации и показатели их достижения;</a:t>
            </a:r>
          </a:p>
          <a:p>
            <a:pPr marL="0" indent="0">
              <a:buNone/>
            </a:pPr>
            <a:r>
              <a:rPr lang="ru-RU" sz="1600" dirty="0"/>
              <a:t>3) основные направления достижения долгосрочных целей социально-экономического развития субъекта Российской Федерации;</a:t>
            </a:r>
          </a:p>
          <a:p>
            <a:pPr marL="0" indent="0">
              <a:buNone/>
            </a:pPr>
            <a:r>
              <a:rPr lang="ru-RU" sz="1600" dirty="0"/>
              <a:t>4) задачи, решение которых обеспечивает достижение долгосрочных целей стратегии;</a:t>
            </a:r>
          </a:p>
          <a:p>
            <a:pPr marL="0" indent="0">
              <a:buNone/>
            </a:pPr>
            <a:r>
              <a:rPr lang="ru-RU" sz="1600" dirty="0"/>
              <a:t>5) целевые показатели, сроки и этапы реализации стратегии;</a:t>
            </a:r>
          </a:p>
          <a:p>
            <a:pPr marL="0" indent="0">
              <a:buNone/>
            </a:pPr>
            <a:r>
              <a:rPr lang="ru-RU" sz="1600" dirty="0"/>
              <a:t>6) ожидаемые результаты реализации стратегии;</a:t>
            </a:r>
          </a:p>
          <a:p>
            <a:pPr marL="0" indent="0">
              <a:buNone/>
            </a:pPr>
            <a:r>
              <a:rPr lang="ru-RU" sz="1600" dirty="0"/>
              <a:t>7) оценку финансовых ресурсов, необходимых для реализации стратегии;</a:t>
            </a:r>
          </a:p>
          <a:p>
            <a:pPr marL="0" indent="0">
              <a:buNone/>
            </a:pPr>
            <a:r>
              <a:rPr lang="ru-RU" sz="1600" dirty="0"/>
              <a:t>8)</a:t>
            </a:r>
            <a:r>
              <a:rPr lang="ru-RU" sz="1600" u="sng" dirty="0"/>
              <a:t> </a:t>
            </a:r>
            <a:r>
              <a:rPr lang="ru-RU" sz="1600" dirty="0"/>
              <a:t>перечень государственных программ субъекта Российской Федерации, принимаемых в целях реализации стратегии;</a:t>
            </a:r>
          </a:p>
          <a:p>
            <a:pPr marL="0" indent="0">
              <a:buNone/>
            </a:pPr>
            <a:r>
              <a:rPr lang="ru-RU" sz="1600" dirty="0"/>
              <a:t>9) календарный план реализации стратегии социально-экономического развития субъекта Российской Федерации;</a:t>
            </a:r>
          </a:p>
          <a:p>
            <a:pPr marL="0" indent="0">
              <a:buNone/>
            </a:pPr>
            <a:r>
              <a:rPr lang="ru-RU" sz="1600" b="1" dirty="0"/>
              <a:t>10</a:t>
            </a:r>
            <a:r>
              <a:rPr lang="ru-RU" sz="1600" dirty="0"/>
              <a:t>) иные положения, определенные высшим исполнительным органом государственной власти субъекта Российской Федерации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В составе стратегии социально-экономического развития субъекта Российской Федерации подготавливается схема расселения на территории субъекта Российской Федерации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281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61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2400"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Общая схема документов стратегического </a:t>
            </a:r>
            <a:r>
              <a:rPr lang="ru-RU" b="1" dirty="0" smtClean="0"/>
              <a:t>планирования</a:t>
            </a:r>
            <a:endParaRPr lang="ru-RU" b="1" dirty="0"/>
          </a:p>
        </p:txBody>
      </p:sp>
      <p:sp>
        <p:nvSpPr>
          <p:cNvPr id="7" name="AutoShape 392"/>
          <p:cNvSpPr>
            <a:spLocks noChangeArrowheads="1"/>
          </p:cNvSpPr>
          <p:nvPr/>
        </p:nvSpPr>
        <p:spPr bwMode="auto">
          <a:xfrm>
            <a:off x="6769100" y="927100"/>
            <a:ext cx="2089150" cy="5256213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70664" name="Line 394"/>
          <p:cNvSpPr>
            <a:spLocks noChangeShapeType="1"/>
          </p:cNvSpPr>
          <p:nvPr/>
        </p:nvSpPr>
        <p:spPr bwMode="auto">
          <a:xfrm flipV="1">
            <a:off x="250825" y="784225"/>
            <a:ext cx="38100" cy="56689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Rectangle 397"/>
          <p:cNvSpPr>
            <a:spLocks noChangeArrowheads="1"/>
          </p:cNvSpPr>
          <p:nvPr/>
        </p:nvSpPr>
        <p:spPr bwMode="auto">
          <a:xfrm>
            <a:off x="612775" y="1376363"/>
            <a:ext cx="1079500" cy="468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Прогноз научно-технологического развития</a:t>
            </a:r>
          </a:p>
        </p:txBody>
      </p:sp>
      <p:sp>
        <p:nvSpPr>
          <p:cNvPr id="16" name="Rectangle 399"/>
          <p:cNvSpPr>
            <a:spLocks noChangeArrowheads="1"/>
          </p:cNvSpPr>
          <p:nvPr/>
        </p:nvSpPr>
        <p:spPr bwMode="auto">
          <a:xfrm>
            <a:off x="5148263" y="1484313"/>
            <a:ext cx="1008062" cy="712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Стратегическое планирование обеспечения национальной безопасности</a:t>
            </a:r>
          </a:p>
        </p:txBody>
      </p:sp>
      <p:sp>
        <p:nvSpPr>
          <p:cNvPr id="18" name="Rectangle 401"/>
          <p:cNvSpPr>
            <a:spLocks noChangeArrowheads="1"/>
          </p:cNvSpPr>
          <p:nvPr/>
        </p:nvSpPr>
        <p:spPr bwMode="auto">
          <a:xfrm>
            <a:off x="3924300" y="1406525"/>
            <a:ext cx="936625" cy="835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Долгосрочные отраслевые документы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(Концепции, стратегии,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доктрины)</a:t>
            </a:r>
          </a:p>
        </p:txBody>
      </p:sp>
      <p:sp>
        <p:nvSpPr>
          <p:cNvPr id="70668" name="Rectangle 405"/>
          <p:cNvSpPr>
            <a:spLocks noChangeArrowheads="1"/>
          </p:cNvSpPr>
          <p:nvPr/>
        </p:nvSpPr>
        <p:spPr bwMode="auto">
          <a:xfrm>
            <a:off x="7380288" y="1989138"/>
            <a:ext cx="1439862" cy="34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Стратегия развития субъекта РФ</a:t>
            </a:r>
          </a:p>
        </p:txBody>
      </p:sp>
      <p:sp>
        <p:nvSpPr>
          <p:cNvPr id="70669" name="Rectangle 409"/>
          <p:cNvSpPr>
            <a:spLocks noChangeArrowheads="1"/>
          </p:cNvSpPr>
          <p:nvPr/>
        </p:nvSpPr>
        <p:spPr bwMode="auto">
          <a:xfrm>
            <a:off x="7164388" y="2551113"/>
            <a:ext cx="1079500" cy="59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Схема территориального планирования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субъекта РФ</a:t>
            </a:r>
          </a:p>
        </p:txBody>
      </p:sp>
      <p:sp>
        <p:nvSpPr>
          <p:cNvPr id="70670" name="Line 420"/>
          <p:cNvSpPr>
            <a:spLocks noChangeShapeType="1"/>
          </p:cNvSpPr>
          <p:nvPr/>
        </p:nvSpPr>
        <p:spPr bwMode="auto">
          <a:xfrm>
            <a:off x="5651500" y="1268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Rectangle 424"/>
          <p:cNvSpPr>
            <a:spLocks noChangeArrowheads="1"/>
          </p:cNvSpPr>
          <p:nvPr/>
        </p:nvSpPr>
        <p:spPr bwMode="auto">
          <a:xfrm>
            <a:off x="1763713" y="4724400"/>
            <a:ext cx="1152525" cy="59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Среднесрочный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прогноз социально-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экономического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развития РФ</a:t>
            </a:r>
          </a:p>
        </p:txBody>
      </p:sp>
      <p:sp>
        <p:nvSpPr>
          <p:cNvPr id="41" name="Rectangle 425"/>
          <p:cNvSpPr>
            <a:spLocks noChangeArrowheads="1"/>
          </p:cNvSpPr>
          <p:nvPr/>
        </p:nvSpPr>
        <p:spPr bwMode="auto">
          <a:xfrm>
            <a:off x="3132138" y="5080507"/>
            <a:ext cx="136842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Федеральный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бюджет РФ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(на очередной год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и плановый период)</a:t>
            </a:r>
          </a:p>
        </p:txBody>
      </p:sp>
      <p:sp>
        <p:nvSpPr>
          <p:cNvPr id="70673" name="Line 432"/>
          <p:cNvSpPr>
            <a:spLocks noChangeShapeType="1"/>
          </p:cNvSpPr>
          <p:nvPr/>
        </p:nvSpPr>
        <p:spPr bwMode="auto">
          <a:xfrm>
            <a:off x="4500563" y="5589588"/>
            <a:ext cx="27352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74" name="Text Box 436"/>
          <p:cNvSpPr txBox="1">
            <a:spLocks noChangeArrowheads="1"/>
          </p:cNvSpPr>
          <p:nvPr/>
        </p:nvSpPr>
        <p:spPr bwMode="auto">
          <a:xfrm rot="-5400000">
            <a:off x="-673894" y="5211067"/>
            <a:ext cx="15668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Менее 3-х лет</a:t>
            </a:r>
          </a:p>
        </p:txBody>
      </p:sp>
      <p:sp>
        <p:nvSpPr>
          <p:cNvPr id="70675" name="Text Box 437"/>
          <p:cNvSpPr txBox="1">
            <a:spLocks noChangeArrowheads="1"/>
          </p:cNvSpPr>
          <p:nvPr/>
        </p:nvSpPr>
        <p:spPr bwMode="auto">
          <a:xfrm rot="-5400000">
            <a:off x="-285750" y="3476625"/>
            <a:ext cx="78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3-6 лет</a:t>
            </a:r>
          </a:p>
        </p:txBody>
      </p:sp>
      <p:sp>
        <p:nvSpPr>
          <p:cNvPr id="70676" name="Text Box 438"/>
          <p:cNvSpPr txBox="1">
            <a:spLocks noChangeArrowheads="1"/>
          </p:cNvSpPr>
          <p:nvPr/>
        </p:nvSpPr>
        <p:spPr bwMode="auto">
          <a:xfrm rot="-5400000">
            <a:off x="-504825" y="1851025"/>
            <a:ext cx="1225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400" dirty="0">
                <a:solidFill>
                  <a:srgbClr val="002060"/>
                </a:solidFill>
              </a:rPr>
              <a:t>Более 6 лет</a:t>
            </a:r>
          </a:p>
        </p:txBody>
      </p:sp>
      <p:sp>
        <p:nvSpPr>
          <p:cNvPr id="64" name="Rectangle 450"/>
          <p:cNvSpPr>
            <a:spLocks noChangeArrowheads="1"/>
          </p:cNvSpPr>
          <p:nvPr/>
        </p:nvSpPr>
        <p:spPr bwMode="auto">
          <a:xfrm>
            <a:off x="1258888" y="1044575"/>
            <a:ext cx="4826000" cy="223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/>
              <a:t>Решения: (Послание) Президента РФ, Правительства РФ, Совета Безопасности РФ</a:t>
            </a:r>
          </a:p>
        </p:txBody>
      </p:sp>
      <p:sp>
        <p:nvSpPr>
          <p:cNvPr id="70678" name="Text Box 454"/>
          <p:cNvSpPr txBox="1">
            <a:spLocks noChangeArrowheads="1"/>
          </p:cNvSpPr>
          <p:nvPr/>
        </p:nvSpPr>
        <p:spPr bwMode="auto">
          <a:xfrm>
            <a:off x="2339975" y="6148388"/>
            <a:ext cx="1511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400" dirty="0">
                <a:solidFill>
                  <a:srgbClr val="002060"/>
                </a:solidFill>
              </a:rPr>
              <a:t>Федеральный</a:t>
            </a:r>
          </a:p>
        </p:txBody>
      </p:sp>
      <p:sp>
        <p:nvSpPr>
          <p:cNvPr id="70679" name="Text Box 455"/>
          <p:cNvSpPr txBox="1">
            <a:spLocks noChangeArrowheads="1"/>
          </p:cNvSpPr>
          <p:nvPr/>
        </p:nvSpPr>
        <p:spPr bwMode="auto">
          <a:xfrm>
            <a:off x="7537450" y="61483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Региональный</a:t>
            </a:r>
          </a:p>
        </p:txBody>
      </p:sp>
      <p:sp>
        <p:nvSpPr>
          <p:cNvPr id="70680" name="Text Box 456"/>
          <p:cNvSpPr txBox="1">
            <a:spLocks noChangeArrowheads="1"/>
          </p:cNvSpPr>
          <p:nvPr/>
        </p:nvSpPr>
        <p:spPr bwMode="auto">
          <a:xfrm>
            <a:off x="-36512" y="549275"/>
            <a:ext cx="21724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400" dirty="0"/>
              <a:t>Горизонт планирования</a:t>
            </a:r>
          </a:p>
        </p:txBody>
      </p:sp>
      <p:sp>
        <p:nvSpPr>
          <p:cNvPr id="70682" name="Line 451"/>
          <p:cNvSpPr>
            <a:spLocks noChangeShapeType="1"/>
          </p:cNvSpPr>
          <p:nvPr/>
        </p:nvSpPr>
        <p:spPr bwMode="auto">
          <a:xfrm>
            <a:off x="7740650" y="2349500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83" name="Text Box 454"/>
          <p:cNvSpPr txBox="1">
            <a:spLocks noChangeArrowheads="1"/>
          </p:cNvSpPr>
          <p:nvPr/>
        </p:nvSpPr>
        <p:spPr bwMode="auto">
          <a:xfrm>
            <a:off x="5724525" y="6148388"/>
            <a:ext cx="1871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Межрегиональный</a:t>
            </a:r>
          </a:p>
          <a:p>
            <a:r>
              <a:rPr lang="ru-RU" dirty="0"/>
              <a:t>(окружной)</a:t>
            </a:r>
          </a:p>
        </p:txBody>
      </p:sp>
      <p:sp>
        <p:nvSpPr>
          <p:cNvPr id="70684" name="Text Box 454"/>
          <p:cNvSpPr txBox="1">
            <a:spLocks noChangeArrowheads="1"/>
          </p:cNvSpPr>
          <p:nvPr/>
        </p:nvSpPr>
        <p:spPr bwMode="auto">
          <a:xfrm>
            <a:off x="719138" y="6148388"/>
            <a:ext cx="785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Уровни</a:t>
            </a:r>
          </a:p>
        </p:txBody>
      </p:sp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468313" y="1987550"/>
            <a:ext cx="2735262" cy="86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777777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86" name="AutoShape 83"/>
          <p:cNvSpPr>
            <a:spLocks noChangeArrowheads="1"/>
          </p:cNvSpPr>
          <p:nvPr/>
        </p:nvSpPr>
        <p:spPr bwMode="auto">
          <a:xfrm>
            <a:off x="6372225" y="857250"/>
            <a:ext cx="720725" cy="532765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800"/>
          </a:p>
        </p:txBody>
      </p:sp>
      <p:sp>
        <p:nvSpPr>
          <p:cNvPr id="70687" name="Line 419"/>
          <p:cNvSpPr>
            <a:spLocks noChangeShapeType="1"/>
          </p:cNvSpPr>
          <p:nvPr/>
        </p:nvSpPr>
        <p:spPr bwMode="auto">
          <a:xfrm>
            <a:off x="1116013" y="1125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88" name="Line 419"/>
          <p:cNvSpPr>
            <a:spLocks noChangeShapeType="1"/>
          </p:cNvSpPr>
          <p:nvPr/>
        </p:nvSpPr>
        <p:spPr bwMode="auto">
          <a:xfrm>
            <a:off x="1116013" y="1125538"/>
            <a:ext cx="1428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Rectangle 396"/>
          <p:cNvSpPr>
            <a:spLocks noChangeArrowheads="1"/>
          </p:cNvSpPr>
          <p:nvPr/>
        </p:nvSpPr>
        <p:spPr bwMode="auto">
          <a:xfrm>
            <a:off x="539750" y="2057400"/>
            <a:ext cx="1008063" cy="712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Долгосрочный прогноз социально-экономического развития</a:t>
            </a:r>
          </a:p>
        </p:txBody>
      </p:sp>
      <p:sp>
        <p:nvSpPr>
          <p:cNvPr id="70690" name="Line 412"/>
          <p:cNvSpPr>
            <a:spLocks noChangeShapeType="1"/>
          </p:cNvSpPr>
          <p:nvPr/>
        </p:nvSpPr>
        <p:spPr bwMode="auto">
          <a:xfrm>
            <a:off x="1116013" y="184467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91" name="Line 413"/>
          <p:cNvSpPr>
            <a:spLocks noChangeShapeType="1"/>
          </p:cNvSpPr>
          <p:nvPr/>
        </p:nvSpPr>
        <p:spPr bwMode="auto">
          <a:xfrm flipV="1">
            <a:off x="1547813" y="2420938"/>
            <a:ext cx="1793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Rectangle 396"/>
          <p:cNvSpPr>
            <a:spLocks noChangeArrowheads="1"/>
          </p:cNvSpPr>
          <p:nvPr/>
        </p:nvSpPr>
        <p:spPr bwMode="auto">
          <a:xfrm>
            <a:off x="1763713" y="2066925"/>
            <a:ext cx="1295400" cy="712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Концепция долгосрочного социально-экономического развития</a:t>
            </a:r>
          </a:p>
        </p:txBody>
      </p:sp>
      <p:sp>
        <p:nvSpPr>
          <p:cNvPr id="4" name="Rectangle 397"/>
          <p:cNvSpPr>
            <a:spLocks noChangeArrowheads="1"/>
          </p:cNvSpPr>
          <p:nvPr/>
        </p:nvSpPr>
        <p:spPr bwMode="auto">
          <a:xfrm>
            <a:off x="1979613" y="1412875"/>
            <a:ext cx="1584325" cy="34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Долгосрочная бюджетная стратегия</a:t>
            </a:r>
          </a:p>
        </p:txBody>
      </p:sp>
      <p:sp>
        <p:nvSpPr>
          <p:cNvPr id="70694" name="Line 413"/>
          <p:cNvSpPr>
            <a:spLocks noChangeShapeType="1"/>
          </p:cNvSpPr>
          <p:nvPr/>
        </p:nvSpPr>
        <p:spPr bwMode="auto">
          <a:xfrm flipV="1">
            <a:off x="2339975" y="17732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395288" y="3067050"/>
            <a:ext cx="1296987" cy="1298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777777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96" name="Line 413"/>
          <p:cNvSpPr>
            <a:spLocks noChangeShapeType="1"/>
          </p:cNvSpPr>
          <p:nvPr/>
        </p:nvSpPr>
        <p:spPr bwMode="auto">
          <a:xfrm>
            <a:off x="2484438" y="17732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97" name="Line 413"/>
          <p:cNvSpPr>
            <a:spLocks noChangeShapeType="1"/>
          </p:cNvSpPr>
          <p:nvPr/>
        </p:nvSpPr>
        <p:spPr bwMode="auto">
          <a:xfrm flipV="1">
            <a:off x="3563938" y="1557338"/>
            <a:ext cx="3603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98" name="Line 413"/>
          <p:cNvSpPr>
            <a:spLocks noChangeShapeType="1"/>
          </p:cNvSpPr>
          <p:nvPr/>
        </p:nvSpPr>
        <p:spPr bwMode="auto">
          <a:xfrm flipH="1" flipV="1">
            <a:off x="3563938" y="1700213"/>
            <a:ext cx="3603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99" name="Line 413"/>
          <p:cNvSpPr>
            <a:spLocks noChangeShapeType="1"/>
          </p:cNvSpPr>
          <p:nvPr/>
        </p:nvSpPr>
        <p:spPr bwMode="auto">
          <a:xfrm flipV="1">
            <a:off x="3203575" y="2312988"/>
            <a:ext cx="31686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00" name="Line 44"/>
          <p:cNvSpPr>
            <a:spLocks noChangeShapeType="1"/>
          </p:cNvSpPr>
          <p:nvPr/>
        </p:nvSpPr>
        <p:spPr bwMode="auto">
          <a:xfrm>
            <a:off x="7092950" y="22050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414"/>
          <p:cNvSpPr>
            <a:spLocks noChangeShapeType="1"/>
          </p:cNvSpPr>
          <p:nvPr/>
        </p:nvSpPr>
        <p:spPr bwMode="auto">
          <a:xfrm>
            <a:off x="1692275" y="3573463"/>
            <a:ext cx="3587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777777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415"/>
          <p:cNvSpPr>
            <a:spLocks noChangeShapeType="1"/>
          </p:cNvSpPr>
          <p:nvPr/>
        </p:nvSpPr>
        <p:spPr bwMode="auto">
          <a:xfrm flipH="1">
            <a:off x="1692275" y="3716338"/>
            <a:ext cx="3587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777777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Rectangle 406"/>
          <p:cNvSpPr>
            <a:spLocks noChangeArrowheads="1"/>
          </p:cNvSpPr>
          <p:nvPr/>
        </p:nvSpPr>
        <p:spPr bwMode="auto">
          <a:xfrm>
            <a:off x="2052638" y="3500438"/>
            <a:ext cx="1223962" cy="34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ОНДП Правительства РФ</a:t>
            </a:r>
          </a:p>
        </p:txBody>
      </p:sp>
      <p:sp>
        <p:nvSpPr>
          <p:cNvPr id="70704" name="Line 412"/>
          <p:cNvSpPr>
            <a:spLocks noChangeShapeType="1"/>
          </p:cNvSpPr>
          <p:nvPr/>
        </p:nvSpPr>
        <p:spPr bwMode="auto">
          <a:xfrm>
            <a:off x="1114426" y="2860385"/>
            <a:ext cx="1587" cy="20666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Rectangle 410"/>
          <p:cNvSpPr>
            <a:spLocks noChangeArrowheads="1"/>
          </p:cNvSpPr>
          <p:nvPr/>
        </p:nvSpPr>
        <p:spPr bwMode="auto">
          <a:xfrm>
            <a:off x="468313" y="3424238"/>
            <a:ext cx="1150937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Госпрограммы РФ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(ФЦП, ВЦП, отдельные мероприятия)</a:t>
            </a:r>
          </a:p>
        </p:txBody>
      </p:sp>
      <p:sp>
        <p:nvSpPr>
          <p:cNvPr id="70707" name="Line 449"/>
          <p:cNvSpPr>
            <a:spLocks noChangeShapeType="1"/>
          </p:cNvSpPr>
          <p:nvPr/>
        </p:nvSpPr>
        <p:spPr bwMode="auto">
          <a:xfrm flipH="1">
            <a:off x="5580063" y="3141663"/>
            <a:ext cx="0" cy="18716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Rectangle 407"/>
          <p:cNvSpPr>
            <a:spLocks noChangeArrowheads="1"/>
          </p:cNvSpPr>
          <p:nvPr/>
        </p:nvSpPr>
        <p:spPr bwMode="auto">
          <a:xfrm>
            <a:off x="5148263" y="5026025"/>
            <a:ext cx="1008062" cy="34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 err="1">
                <a:latin typeface="Arial" panose="020B0604020202020204" pitchFamily="34" charset="0"/>
              </a:rPr>
              <a:t>Гособоронзаказ</a:t>
            </a:r>
            <a:r>
              <a:rPr lang="ru-RU" sz="800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РФ</a:t>
            </a:r>
          </a:p>
        </p:txBody>
      </p:sp>
      <p:sp>
        <p:nvSpPr>
          <p:cNvPr id="70709" name="Line 449"/>
          <p:cNvSpPr>
            <a:spLocks noChangeShapeType="1"/>
          </p:cNvSpPr>
          <p:nvPr/>
        </p:nvSpPr>
        <p:spPr bwMode="auto">
          <a:xfrm>
            <a:off x="4716463" y="2276475"/>
            <a:ext cx="0" cy="1728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0" name="Line 54"/>
          <p:cNvSpPr>
            <a:spLocks noChangeShapeType="1"/>
          </p:cNvSpPr>
          <p:nvPr/>
        </p:nvSpPr>
        <p:spPr bwMode="auto">
          <a:xfrm>
            <a:off x="1835150" y="2852738"/>
            <a:ext cx="0" cy="18716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1" name="Line 55"/>
          <p:cNvSpPr>
            <a:spLocks noChangeShapeType="1"/>
          </p:cNvSpPr>
          <p:nvPr/>
        </p:nvSpPr>
        <p:spPr bwMode="auto">
          <a:xfrm>
            <a:off x="1908175" y="2852738"/>
            <a:ext cx="0" cy="18716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2" name="Line 449"/>
          <p:cNvSpPr>
            <a:spLocks noChangeShapeType="1"/>
          </p:cNvSpPr>
          <p:nvPr/>
        </p:nvSpPr>
        <p:spPr bwMode="auto">
          <a:xfrm flipV="1">
            <a:off x="2916238" y="5229225"/>
            <a:ext cx="2159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3" name="Line 449"/>
          <p:cNvSpPr>
            <a:spLocks noChangeShapeType="1"/>
          </p:cNvSpPr>
          <p:nvPr/>
        </p:nvSpPr>
        <p:spPr bwMode="auto">
          <a:xfrm>
            <a:off x="3419475" y="1773238"/>
            <a:ext cx="0" cy="33115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4" name="Line 449"/>
          <p:cNvSpPr>
            <a:spLocks noChangeShapeType="1"/>
          </p:cNvSpPr>
          <p:nvPr/>
        </p:nvSpPr>
        <p:spPr bwMode="auto">
          <a:xfrm>
            <a:off x="3348038" y="1773238"/>
            <a:ext cx="0" cy="33115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5" name="Line 449"/>
          <p:cNvSpPr>
            <a:spLocks noChangeShapeType="1"/>
          </p:cNvSpPr>
          <p:nvPr/>
        </p:nvSpPr>
        <p:spPr bwMode="auto">
          <a:xfrm flipV="1">
            <a:off x="4500563" y="5300663"/>
            <a:ext cx="6477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6" name="Line 449"/>
          <p:cNvSpPr>
            <a:spLocks noChangeShapeType="1"/>
          </p:cNvSpPr>
          <p:nvPr/>
        </p:nvSpPr>
        <p:spPr bwMode="auto">
          <a:xfrm flipH="1" flipV="1">
            <a:off x="971550" y="4365625"/>
            <a:ext cx="0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Rectangle 407"/>
          <p:cNvSpPr>
            <a:spLocks noChangeArrowheads="1"/>
          </p:cNvSpPr>
          <p:nvPr/>
        </p:nvSpPr>
        <p:spPr bwMode="auto">
          <a:xfrm>
            <a:off x="5292725" y="2597657"/>
            <a:ext cx="93503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ГПВ (Государственная программа вооружения)</a:t>
            </a:r>
          </a:p>
        </p:txBody>
      </p:sp>
      <p:sp>
        <p:nvSpPr>
          <p:cNvPr id="70718" name="Line 451"/>
          <p:cNvSpPr>
            <a:spLocks noChangeShapeType="1"/>
          </p:cNvSpPr>
          <p:nvPr/>
        </p:nvSpPr>
        <p:spPr bwMode="auto">
          <a:xfrm>
            <a:off x="8388350" y="23495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19" name="Line 451"/>
          <p:cNvSpPr>
            <a:spLocks noChangeShapeType="1"/>
          </p:cNvSpPr>
          <p:nvPr/>
        </p:nvSpPr>
        <p:spPr bwMode="auto">
          <a:xfrm>
            <a:off x="7451725" y="3141663"/>
            <a:ext cx="0" cy="792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20" name="Line 451"/>
          <p:cNvSpPr>
            <a:spLocks noChangeShapeType="1"/>
          </p:cNvSpPr>
          <p:nvPr/>
        </p:nvSpPr>
        <p:spPr bwMode="auto">
          <a:xfrm>
            <a:off x="8388350" y="3716338"/>
            <a:ext cx="0" cy="2174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21" name="Rectangle 408"/>
          <p:cNvSpPr>
            <a:spLocks noChangeArrowheads="1"/>
          </p:cNvSpPr>
          <p:nvPr/>
        </p:nvSpPr>
        <p:spPr bwMode="auto">
          <a:xfrm>
            <a:off x="7667625" y="3284538"/>
            <a:ext cx="1152525" cy="468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Среднесрочная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программа субъекта РФ</a:t>
            </a:r>
          </a:p>
        </p:txBody>
      </p:sp>
      <p:sp>
        <p:nvSpPr>
          <p:cNvPr id="70722" name="Line 451"/>
          <p:cNvSpPr>
            <a:spLocks noChangeShapeType="1"/>
          </p:cNvSpPr>
          <p:nvPr/>
        </p:nvSpPr>
        <p:spPr bwMode="auto">
          <a:xfrm>
            <a:off x="7885113" y="5157788"/>
            <a:ext cx="0" cy="2873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23" name="Rectangle 411"/>
          <p:cNvSpPr>
            <a:spLocks noChangeArrowheads="1"/>
          </p:cNvSpPr>
          <p:nvPr/>
        </p:nvSpPr>
        <p:spPr bwMode="auto">
          <a:xfrm>
            <a:off x="7307263" y="3919538"/>
            <a:ext cx="1512887" cy="34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Госпрограммы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субъекта РФ</a:t>
            </a:r>
          </a:p>
        </p:txBody>
      </p:sp>
      <p:sp>
        <p:nvSpPr>
          <p:cNvPr id="70724" name="Rectangle 408"/>
          <p:cNvSpPr>
            <a:spLocks noChangeArrowheads="1"/>
          </p:cNvSpPr>
          <p:nvPr/>
        </p:nvSpPr>
        <p:spPr bwMode="auto">
          <a:xfrm>
            <a:off x="7308850" y="4724400"/>
            <a:ext cx="1008063" cy="46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Среднесрочный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прогноз субъекта РФ</a:t>
            </a:r>
          </a:p>
        </p:txBody>
      </p:sp>
      <p:sp>
        <p:nvSpPr>
          <p:cNvPr id="20" name="Line 404"/>
          <p:cNvSpPr>
            <a:spLocks noChangeShapeType="1"/>
          </p:cNvSpPr>
          <p:nvPr/>
        </p:nvSpPr>
        <p:spPr bwMode="auto">
          <a:xfrm>
            <a:off x="288925" y="4581525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70726" name="Line 451"/>
          <p:cNvSpPr>
            <a:spLocks noChangeShapeType="1"/>
          </p:cNvSpPr>
          <p:nvPr/>
        </p:nvSpPr>
        <p:spPr bwMode="auto">
          <a:xfrm>
            <a:off x="8675688" y="4292600"/>
            <a:ext cx="0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27" name="Line 449"/>
          <p:cNvSpPr>
            <a:spLocks noChangeShapeType="1"/>
          </p:cNvSpPr>
          <p:nvPr/>
        </p:nvSpPr>
        <p:spPr bwMode="auto">
          <a:xfrm>
            <a:off x="4787900" y="2276475"/>
            <a:ext cx="0" cy="6477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28" name="Line 72"/>
          <p:cNvSpPr>
            <a:spLocks noChangeShapeType="1"/>
          </p:cNvSpPr>
          <p:nvPr/>
        </p:nvSpPr>
        <p:spPr bwMode="auto">
          <a:xfrm>
            <a:off x="1692275" y="4005263"/>
            <a:ext cx="30241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29" name="Line 73"/>
          <p:cNvSpPr>
            <a:spLocks noChangeShapeType="1"/>
          </p:cNvSpPr>
          <p:nvPr/>
        </p:nvSpPr>
        <p:spPr bwMode="auto">
          <a:xfrm flipH="1">
            <a:off x="4787900" y="2924175"/>
            <a:ext cx="504825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0" name="Rectangle 427"/>
          <p:cNvSpPr>
            <a:spLocks noChangeArrowheads="1"/>
          </p:cNvSpPr>
          <p:nvPr/>
        </p:nvSpPr>
        <p:spPr bwMode="auto">
          <a:xfrm>
            <a:off x="7235825" y="5481638"/>
            <a:ext cx="1584325" cy="468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Бюджет субъекта РФ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(на очередной год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</a:rPr>
              <a:t>и плановый период)</a:t>
            </a:r>
          </a:p>
        </p:txBody>
      </p:sp>
      <p:sp>
        <p:nvSpPr>
          <p:cNvPr id="70731" name="Line 449"/>
          <p:cNvSpPr>
            <a:spLocks noChangeShapeType="1"/>
          </p:cNvSpPr>
          <p:nvPr/>
        </p:nvSpPr>
        <p:spPr bwMode="auto">
          <a:xfrm>
            <a:off x="3492500" y="1773238"/>
            <a:ext cx="0" cy="1295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2" name="Line 76"/>
          <p:cNvSpPr>
            <a:spLocks noChangeShapeType="1"/>
          </p:cNvSpPr>
          <p:nvPr/>
        </p:nvSpPr>
        <p:spPr bwMode="auto">
          <a:xfrm flipH="1">
            <a:off x="3492500" y="3068638"/>
            <a:ext cx="18002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3" name="Line 449"/>
          <p:cNvSpPr>
            <a:spLocks noChangeShapeType="1"/>
          </p:cNvSpPr>
          <p:nvPr/>
        </p:nvSpPr>
        <p:spPr bwMode="auto">
          <a:xfrm flipH="1" flipV="1">
            <a:off x="1187450" y="5445125"/>
            <a:ext cx="19446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4" name="Line 432"/>
          <p:cNvSpPr>
            <a:spLocks noChangeShapeType="1"/>
          </p:cNvSpPr>
          <p:nvPr/>
        </p:nvSpPr>
        <p:spPr bwMode="auto">
          <a:xfrm>
            <a:off x="1692275" y="4094163"/>
            <a:ext cx="5616575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5" name="Line 432"/>
          <p:cNvSpPr>
            <a:spLocks noChangeShapeType="1"/>
          </p:cNvSpPr>
          <p:nvPr/>
        </p:nvSpPr>
        <p:spPr bwMode="auto">
          <a:xfrm>
            <a:off x="2916238" y="4868863"/>
            <a:ext cx="439261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6" name="Line 449"/>
          <p:cNvSpPr>
            <a:spLocks noChangeShapeType="1"/>
          </p:cNvSpPr>
          <p:nvPr/>
        </p:nvSpPr>
        <p:spPr bwMode="auto">
          <a:xfrm flipH="1">
            <a:off x="5580063" y="2205038"/>
            <a:ext cx="1587" cy="431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7" name="Line 449"/>
          <p:cNvSpPr>
            <a:spLocks noChangeShapeType="1"/>
          </p:cNvSpPr>
          <p:nvPr/>
        </p:nvSpPr>
        <p:spPr bwMode="auto">
          <a:xfrm flipH="1" flipV="1">
            <a:off x="5795963" y="2205038"/>
            <a:ext cx="0" cy="4333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8" name="Line 449"/>
          <p:cNvSpPr>
            <a:spLocks noChangeShapeType="1"/>
          </p:cNvSpPr>
          <p:nvPr/>
        </p:nvSpPr>
        <p:spPr bwMode="auto">
          <a:xfrm flipH="1" flipV="1">
            <a:off x="4500563" y="5156200"/>
            <a:ext cx="647700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39" name="Line 449"/>
          <p:cNvSpPr>
            <a:spLocks noChangeShapeType="1"/>
          </p:cNvSpPr>
          <p:nvPr/>
        </p:nvSpPr>
        <p:spPr bwMode="auto">
          <a:xfrm flipH="1" flipV="1">
            <a:off x="1187450" y="4365625"/>
            <a:ext cx="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40" name="Line 449"/>
          <p:cNvSpPr>
            <a:spLocks noChangeShapeType="1"/>
          </p:cNvSpPr>
          <p:nvPr/>
        </p:nvSpPr>
        <p:spPr bwMode="auto">
          <a:xfrm flipH="1" flipV="1">
            <a:off x="971550" y="5589588"/>
            <a:ext cx="21605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41" name="Line 412"/>
          <p:cNvSpPr>
            <a:spLocks noChangeShapeType="1"/>
          </p:cNvSpPr>
          <p:nvPr/>
        </p:nvSpPr>
        <p:spPr bwMode="auto">
          <a:xfrm>
            <a:off x="2627313" y="2852738"/>
            <a:ext cx="0" cy="647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42" name="Rectangle 409"/>
          <p:cNvSpPr>
            <a:spLocks noChangeArrowheads="1"/>
          </p:cNvSpPr>
          <p:nvPr/>
        </p:nvSpPr>
        <p:spPr bwMode="auto">
          <a:xfrm>
            <a:off x="3563938" y="2528888"/>
            <a:ext cx="1081087" cy="468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Схема территориального планирования РФ</a:t>
            </a:r>
          </a:p>
        </p:txBody>
      </p:sp>
      <p:sp>
        <p:nvSpPr>
          <p:cNvPr id="70743" name="Line 412"/>
          <p:cNvSpPr>
            <a:spLocks noChangeShapeType="1"/>
          </p:cNvSpPr>
          <p:nvPr/>
        </p:nvSpPr>
        <p:spPr bwMode="auto">
          <a:xfrm>
            <a:off x="4356100" y="2241550"/>
            <a:ext cx="0" cy="2873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414"/>
          <p:cNvSpPr>
            <a:spLocks noChangeShapeType="1"/>
          </p:cNvSpPr>
          <p:nvPr/>
        </p:nvSpPr>
        <p:spPr bwMode="auto">
          <a:xfrm flipH="1" flipV="1">
            <a:off x="1692275" y="3355975"/>
            <a:ext cx="2447925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777777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414"/>
          <p:cNvSpPr>
            <a:spLocks noChangeShapeType="1"/>
          </p:cNvSpPr>
          <p:nvPr/>
        </p:nvSpPr>
        <p:spPr bwMode="auto">
          <a:xfrm flipH="1" flipV="1">
            <a:off x="4140200" y="2997200"/>
            <a:ext cx="0" cy="3603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777777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414"/>
          <p:cNvSpPr>
            <a:spLocks noChangeShapeType="1"/>
          </p:cNvSpPr>
          <p:nvPr/>
        </p:nvSpPr>
        <p:spPr bwMode="auto">
          <a:xfrm flipV="1">
            <a:off x="4500563" y="2386013"/>
            <a:ext cx="1871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777777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414"/>
          <p:cNvSpPr>
            <a:spLocks noChangeShapeType="1"/>
          </p:cNvSpPr>
          <p:nvPr/>
        </p:nvSpPr>
        <p:spPr bwMode="auto">
          <a:xfrm flipH="1">
            <a:off x="4500563" y="238601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777777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48" name="Rectangle 405"/>
          <p:cNvSpPr>
            <a:spLocks noChangeArrowheads="1"/>
          </p:cNvSpPr>
          <p:nvPr/>
        </p:nvSpPr>
        <p:spPr bwMode="auto">
          <a:xfrm>
            <a:off x="6372225" y="1989138"/>
            <a:ext cx="720725" cy="468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</a:rPr>
              <a:t>Стратегия развития ФО РФ</a:t>
            </a:r>
          </a:p>
        </p:txBody>
      </p:sp>
      <p:sp>
        <p:nvSpPr>
          <p:cNvPr id="15" name="Rectangle 406"/>
          <p:cNvSpPr>
            <a:spLocks noChangeArrowheads="1"/>
          </p:cNvSpPr>
          <p:nvPr/>
        </p:nvSpPr>
        <p:spPr bwMode="auto">
          <a:xfrm>
            <a:off x="2122488" y="4284663"/>
            <a:ext cx="936625" cy="223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777777"/>
            </a:outer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/>
              <a:t>ДРОНД ФОИВ</a:t>
            </a:r>
          </a:p>
        </p:txBody>
      </p:sp>
      <p:sp>
        <p:nvSpPr>
          <p:cNvPr id="17" name="Rectangle 406"/>
          <p:cNvSpPr>
            <a:spLocks noChangeArrowheads="1"/>
          </p:cNvSpPr>
          <p:nvPr/>
        </p:nvSpPr>
        <p:spPr bwMode="auto">
          <a:xfrm>
            <a:off x="2195513" y="4221163"/>
            <a:ext cx="936625" cy="223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777777"/>
            </a:outer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/>
              <a:t>ДРОНД ФОИВ</a:t>
            </a:r>
          </a:p>
        </p:txBody>
      </p:sp>
      <p:sp>
        <p:nvSpPr>
          <p:cNvPr id="21" name="Rectangle 406"/>
          <p:cNvSpPr>
            <a:spLocks noChangeArrowheads="1"/>
          </p:cNvSpPr>
          <p:nvPr/>
        </p:nvSpPr>
        <p:spPr bwMode="auto">
          <a:xfrm>
            <a:off x="2268538" y="4149725"/>
            <a:ext cx="936625" cy="223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777777"/>
            </a:outer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 dirty="0"/>
              <a:t>ДРОНД ФОИВ</a:t>
            </a:r>
          </a:p>
        </p:txBody>
      </p:sp>
      <p:sp>
        <p:nvSpPr>
          <p:cNvPr id="70754" name="Line 412"/>
          <p:cNvSpPr>
            <a:spLocks noChangeShapeType="1"/>
          </p:cNvSpPr>
          <p:nvPr/>
        </p:nvSpPr>
        <p:spPr bwMode="auto">
          <a:xfrm>
            <a:off x="2627313" y="3860800"/>
            <a:ext cx="0" cy="2889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55" name="Line 412"/>
          <p:cNvSpPr>
            <a:spLocks noChangeShapeType="1"/>
          </p:cNvSpPr>
          <p:nvPr/>
        </p:nvSpPr>
        <p:spPr bwMode="auto">
          <a:xfrm flipH="1">
            <a:off x="1692275" y="4292600"/>
            <a:ext cx="431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56" name="Line 412"/>
          <p:cNvSpPr>
            <a:spLocks noChangeShapeType="1"/>
          </p:cNvSpPr>
          <p:nvPr/>
        </p:nvSpPr>
        <p:spPr bwMode="auto">
          <a:xfrm>
            <a:off x="1693863" y="4221163"/>
            <a:ext cx="5016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" name="Line 394"/>
          <p:cNvSpPr>
            <a:spLocks noChangeShapeType="1"/>
          </p:cNvSpPr>
          <p:nvPr/>
        </p:nvSpPr>
        <p:spPr bwMode="auto">
          <a:xfrm flipV="1">
            <a:off x="250826" y="6434135"/>
            <a:ext cx="8713662" cy="1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1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 descr="50%"/>
          <p:cNvSpPr txBox="1">
            <a:spLocks noChangeArrowheads="1"/>
          </p:cNvSpPr>
          <p:nvPr/>
        </p:nvSpPr>
        <p:spPr bwMode="auto">
          <a:xfrm>
            <a:off x="724472" y="1690755"/>
            <a:ext cx="8137525" cy="83317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1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не завершено формирование системы </a:t>
            </a:r>
            <a:r>
              <a:rPr lang="ru-RU" b="0" dirty="0"/>
              <a:t>государственного стратегического планирования, ни по вертикали (федеральный уровень – федеральные округа – региональный уровень – муниципальный уровень), ни по горизонтали (межведомственное и межотраслевое взаимодействие</a:t>
            </a:r>
            <a:r>
              <a:rPr lang="ru-RU" b="0" dirty="0" smtClean="0"/>
              <a:t>)</a:t>
            </a:r>
            <a:endParaRPr lang="ru-RU" b="0" dirty="0"/>
          </a:p>
        </p:txBody>
      </p:sp>
      <p:sp>
        <p:nvSpPr>
          <p:cNvPr id="100356" name="Text Box 4" descr="50%"/>
          <p:cNvSpPr txBox="1">
            <a:spLocks noChangeArrowheads="1"/>
          </p:cNvSpPr>
          <p:nvPr/>
        </p:nvSpPr>
        <p:spPr bwMode="auto">
          <a:xfrm>
            <a:off x="736214" y="4540488"/>
            <a:ext cx="8137525" cy="6485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0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механизмы среднесрочного и долгосрочного </a:t>
            </a:r>
            <a:r>
              <a:rPr lang="ru-RU" b="1" dirty="0"/>
              <a:t>планирования бюджетных инвестиций за пределами трехлетнего бюджетного цикла </a:t>
            </a:r>
            <a:r>
              <a:rPr lang="ru-RU" dirty="0"/>
              <a:t>НПА не </a:t>
            </a:r>
            <a:r>
              <a:rPr lang="ru-RU" dirty="0" smtClean="0"/>
              <a:t>предусмотрены</a:t>
            </a:r>
            <a:endParaRPr lang="ru-RU" dirty="0"/>
          </a:p>
        </p:txBody>
      </p:sp>
      <p:sp>
        <p:nvSpPr>
          <p:cNvPr id="100359" name="Text Box 7" descr="50%"/>
          <p:cNvSpPr txBox="1">
            <a:spLocks noChangeArrowheads="1"/>
          </p:cNvSpPr>
          <p:nvPr/>
        </p:nvSpPr>
        <p:spPr bwMode="auto">
          <a:xfrm>
            <a:off x="724472" y="3114108"/>
            <a:ext cx="8135937" cy="6485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0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отсутствует оценка совокупности инструментов (бюджетных, налоговых, тарифных, таможенных, нормативного регулирования), применяемых для достижения целей государственной политики</a:t>
            </a:r>
          </a:p>
        </p:txBody>
      </p:sp>
      <p:sp>
        <p:nvSpPr>
          <p:cNvPr id="100361" name="Text Box 9" descr="50%"/>
          <p:cNvSpPr txBox="1">
            <a:spLocks noChangeArrowheads="1"/>
          </p:cNvSpPr>
          <p:nvPr/>
        </p:nvSpPr>
        <p:spPr bwMode="auto">
          <a:xfrm>
            <a:off x="323528" y="2607111"/>
            <a:ext cx="8135938" cy="46384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0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структура и </a:t>
            </a:r>
            <a:r>
              <a:rPr lang="ru-RU" b="1" dirty="0"/>
              <a:t>динамика бюджетных расходов слабо увязаны </a:t>
            </a:r>
            <a:r>
              <a:rPr lang="ru-RU" dirty="0"/>
              <a:t>с целями государственной политики</a:t>
            </a:r>
          </a:p>
        </p:txBody>
      </p:sp>
      <p:sp>
        <p:nvSpPr>
          <p:cNvPr id="100362" name="Text Box 10" descr="50%"/>
          <p:cNvSpPr txBox="1">
            <a:spLocks noChangeArrowheads="1"/>
          </p:cNvSpPr>
          <p:nvPr/>
        </p:nvSpPr>
        <p:spPr bwMode="auto">
          <a:xfrm>
            <a:off x="417513" y="1055008"/>
            <a:ext cx="8137525" cy="46384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1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b="0" dirty="0"/>
              <a:t>процедурно </a:t>
            </a:r>
            <a:r>
              <a:rPr lang="ru-RU" dirty="0"/>
              <a:t>не выстроена цепочка </a:t>
            </a:r>
            <a:r>
              <a:rPr lang="ru-RU" b="0" dirty="0"/>
              <a:t>«прогнозирование – программно-целевое планирование – контроль (аудит) исполнения</a:t>
            </a:r>
            <a:r>
              <a:rPr lang="ru-RU" b="0" dirty="0" smtClean="0"/>
              <a:t>»</a:t>
            </a:r>
            <a:endParaRPr lang="ru-RU" b="0" dirty="0"/>
          </a:p>
        </p:txBody>
      </p:sp>
      <p:sp>
        <p:nvSpPr>
          <p:cNvPr id="100363" name="Text Box 11" descr="50%"/>
          <p:cNvSpPr txBox="1">
            <a:spLocks noChangeArrowheads="1"/>
          </p:cNvSpPr>
          <p:nvPr/>
        </p:nvSpPr>
        <p:spPr bwMode="auto">
          <a:xfrm>
            <a:off x="308870" y="3819199"/>
            <a:ext cx="8137525" cy="6485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0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документы государственного стратегического планирования </a:t>
            </a:r>
            <a:r>
              <a:rPr lang="ru-RU" b="1" dirty="0"/>
              <a:t>не увязаны и не синхронизированы между собой</a:t>
            </a:r>
            <a:r>
              <a:rPr lang="ru-RU" dirty="0"/>
              <a:t> ни по целям, ни по срокам их реализации, ни по уровням государственной </a:t>
            </a:r>
            <a:r>
              <a:rPr lang="ru-RU" dirty="0" smtClean="0"/>
              <a:t>власти</a:t>
            </a:r>
            <a:endParaRPr lang="ru-RU" dirty="0"/>
          </a:p>
        </p:txBody>
      </p:sp>
      <p:sp>
        <p:nvSpPr>
          <p:cNvPr id="100364" name="Text Box 12" descr="50%"/>
          <p:cNvSpPr txBox="1">
            <a:spLocks noChangeArrowheads="1"/>
          </p:cNvSpPr>
          <p:nvPr/>
        </p:nvSpPr>
        <p:spPr bwMode="auto">
          <a:xfrm>
            <a:off x="323528" y="5215953"/>
            <a:ext cx="8137525" cy="46384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0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ru-RU" dirty="0"/>
              <a:t>сохраняются </a:t>
            </a:r>
            <a:r>
              <a:rPr lang="ru-RU" b="1" dirty="0"/>
              <a:t>условия и стимулы для неоправданного увеличения бюджетных </a:t>
            </a:r>
            <a:r>
              <a:rPr lang="ru-RU" b="1" dirty="0" smtClean="0"/>
              <a:t>расходов</a:t>
            </a:r>
            <a:endParaRPr lang="ru-RU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36512" y="78158"/>
            <a:ext cx="9144000" cy="669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Проблемы в планировании </a:t>
            </a:r>
            <a:r>
              <a:rPr lang="ru-RU" dirty="0" smtClean="0"/>
              <a:t>социально-экономического развития</a:t>
            </a:r>
            <a:endParaRPr lang="ru-RU" dirty="0"/>
          </a:p>
        </p:txBody>
      </p:sp>
      <p:sp>
        <p:nvSpPr>
          <p:cNvPr id="15" name="Text Box 12" descr="50%"/>
          <p:cNvSpPr txBox="1">
            <a:spLocks noChangeArrowheads="1"/>
          </p:cNvSpPr>
          <p:nvPr/>
        </p:nvSpPr>
        <p:spPr bwMode="auto">
          <a:xfrm>
            <a:off x="308869" y="5937242"/>
            <a:ext cx="8137525" cy="27969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 lIns="18000" tIns="46800" rIns="18000" bIns="46800">
            <a:spAutoFit/>
          </a:bodyPr>
          <a:lstStyle>
            <a:defPPr>
              <a:defRPr lang="ru-RU"/>
            </a:defPPr>
            <a:lvl1pPr>
              <a:lnSpc>
                <a:spcPct val="75000"/>
              </a:lnSpc>
              <a:defRPr sz="1600" b="0">
                <a:latin typeface="Arial" panose="020B0604020202020204" pitchFamily="34" charset="0"/>
              </a:defRPr>
            </a:lvl1pPr>
            <a:lvl2pPr marL="623888"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b="1" dirty="0" smtClean="0"/>
              <a:t>…???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24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</TotalTime>
  <Words>398</Words>
  <Application>Microsoft Office PowerPoint</Application>
  <PresentationFormat>Экран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ФЕДЕРАЛЬНЫЙ ЗАКОН</vt:lpstr>
      <vt:lpstr>Стратегическое планирование в Российской Федерации (далее – стратегическое планирование) включает государственное и муниципальное стратегическое планирование</vt:lpstr>
      <vt:lpstr>Документы государственного стратегического планирования, разрабатываемые в субъектах Российской Федерации</vt:lpstr>
      <vt:lpstr>Документы, разрабатываемые в рамках целеполагания в субъектах Российской Федерации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</dc:title>
  <dc:creator>Lenovo</dc:creator>
  <cp:lastModifiedBy>Андрей Клименко</cp:lastModifiedBy>
  <cp:revision>22</cp:revision>
  <dcterms:created xsi:type="dcterms:W3CDTF">2013-09-24T18:59:39Z</dcterms:created>
  <dcterms:modified xsi:type="dcterms:W3CDTF">2014-02-11T12:26:29Z</dcterms:modified>
</cp:coreProperties>
</file>