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sldIdLst>
    <p:sldId id="25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1E9"/>
    <a:srgbClr val="A6B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2" autoAdjust="0"/>
    <p:restoredTop sz="97865" autoAdjust="0"/>
  </p:normalViewPr>
  <p:slideViewPr>
    <p:cSldViewPr snapToGrid="0">
      <p:cViewPr varScale="1">
        <p:scale>
          <a:sx n="72" d="100"/>
          <a:sy n="72" d="100"/>
        </p:scale>
        <p:origin x="-78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ru-RU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Тип предпочитаемого отдыха</a:t>
            </a:r>
          </a:p>
        </c:rich>
      </c:tx>
      <c:layout>
        <c:manualLayout>
          <c:xMode val="edge"/>
          <c:yMode val="edge"/>
          <c:x val="0.15461193513369201"/>
          <c:y val="2.046668335516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Развлечения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Тип отдыха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Активный отдых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Тип отдыха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7335552"/>
        <c:axId val="55304192"/>
      </c:barChart>
      <c:catAx>
        <c:axId val="31733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04192"/>
        <c:crosses val="autoZero"/>
        <c:auto val="1"/>
        <c:lblAlgn val="ctr"/>
        <c:lblOffset val="100"/>
        <c:noMultiLvlLbl val="0"/>
      </c:catAx>
      <c:valAx>
        <c:axId val="5530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33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ru-RU" b="0" i="0">
                <a:latin typeface="Calibri Light" panose="020F0302020204030204" pitchFamily="34" charset="0"/>
                <a:cs typeface="Calibri Light" panose="020F0302020204030204" pitchFamily="34" charset="0"/>
              </a:rPr>
              <a:t>События культурной жизни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Кино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Культурные предпочтения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Музыка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Культурные предпочтения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Парк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Культурные предпочтения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7336064"/>
        <c:axId val="161559040"/>
      </c:barChart>
      <c:catAx>
        <c:axId val="31733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559040"/>
        <c:crosses val="autoZero"/>
        <c:auto val="1"/>
        <c:lblAlgn val="ctr"/>
        <c:lblOffset val="100"/>
        <c:noMultiLvlLbl val="0"/>
      </c:catAx>
      <c:valAx>
        <c:axId val="16155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33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3498DB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explosion val="11"/>
            <c:spPr>
              <a:solidFill>
                <a:srgbClr val="3498DB">
                  <a:lumMod val="75000"/>
                </a:srgb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A6B3C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регулярно</c:v>
                </c:pt>
                <c:pt idx="1">
                  <c:v>иногда</c:v>
                </c:pt>
                <c:pt idx="2">
                  <c:v>неск. раз в мес.</c:v>
                </c:pt>
                <c:pt idx="3">
                  <c:v>редко</c:v>
                </c:pt>
                <c:pt idx="4">
                  <c:v>был один раз</c:v>
                </c:pt>
                <c:pt idx="5">
                  <c:v>не был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0.02</c:v>
                </c:pt>
                <c:pt idx="1">
                  <c:v>0.04</c:v>
                </c:pt>
                <c:pt idx="2">
                  <c:v>7.0000000000000007E-2</c:v>
                </c:pt>
                <c:pt idx="3">
                  <c:v>0.11</c:v>
                </c:pt>
                <c:pt idx="4">
                  <c:v>0.22</c:v>
                </c:pt>
                <c:pt idx="5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Работа</c:v>
                </c:pt>
                <c:pt idx="1">
                  <c:v>В гости</c:v>
                </c:pt>
                <c:pt idx="2">
                  <c:v>Поиск работы</c:v>
                </c:pt>
                <c:pt idx="3">
                  <c:v>Другое</c:v>
                </c:pt>
                <c:pt idx="4">
                  <c:v>Экскурсия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400" dirty="0" smtClean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Удобно</a:t>
            </a:r>
            <a:r>
              <a:rPr lang="ru-RU" sz="2400" baseline="0" dirty="0" smtClean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ли Вам добираться до «</a:t>
            </a:r>
            <a:r>
              <a:rPr lang="ru-RU" sz="2400" baseline="0" dirty="0" err="1" smtClean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Технополиса</a:t>
            </a:r>
            <a:r>
              <a:rPr lang="ru-RU" sz="2400" baseline="0" dirty="0" smtClean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lang="en-US" sz="2400" baseline="0" dirty="0" smtClean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GS</a:t>
            </a:r>
            <a:r>
              <a:rPr lang="ru-RU" sz="2400" baseline="0" dirty="0" smtClean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»?</a:t>
            </a:r>
            <a:endParaRPr lang="ru-RU" sz="2400" dirty="0">
              <a:solidFill>
                <a:schemeClr val="tx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важно 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удобно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Удобно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316907008"/>
        <c:axId val="262984192"/>
      </c:barChart>
      <c:catAx>
        <c:axId val="316907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984192"/>
        <c:crosses val="autoZero"/>
        <c:auto val="1"/>
        <c:lblAlgn val="ctr"/>
        <c:lblOffset val="100"/>
        <c:noMultiLvlLbl val="0"/>
      </c:catAx>
      <c:valAx>
        <c:axId val="26298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90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Что</a:t>
            </a:r>
            <a:r>
              <a:rPr lang="ru-RU" sz="2400" baseline="0" dirty="0" smtClean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бы еще вы хотели видеть в «</a:t>
            </a:r>
            <a:r>
              <a:rPr lang="ru-RU" sz="2400" baseline="0" dirty="0" err="1" smtClean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Технополисе</a:t>
            </a:r>
            <a:r>
              <a:rPr lang="en-US" sz="2400" baseline="0" dirty="0" smtClean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lang="en-US" sz="2400" baseline="0" dirty="0" smtClean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GS</a:t>
            </a:r>
            <a:r>
              <a:rPr lang="ru-RU" sz="2400" baseline="0" dirty="0" smtClean="0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»?</a:t>
            </a:r>
            <a:endParaRPr lang="ru-RU" sz="2400" dirty="0">
              <a:solidFill>
                <a:schemeClr val="tx1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cat>
            <c:strRef>
              <c:f>Лист1!$A$2:$A$6</c:f>
              <c:strCache>
                <c:ptCount val="4"/>
                <c:pt idx="0">
                  <c:v>Производство</c:v>
                </c:pt>
                <c:pt idx="1">
                  <c:v>База отдыха</c:v>
                </c:pt>
                <c:pt idx="2">
                  <c:v>Экскурсии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7</c:v>
                </c:pt>
                <c:pt idx="2">
                  <c:v>32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6904448"/>
        <c:axId val="315256192"/>
      </c:barChart>
      <c:catAx>
        <c:axId val="316904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256192"/>
        <c:crosses val="autoZero"/>
        <c:auto val="1"/>
        <c:lblAlgn val="ctr"/>
        <c:lblOffset val="100"/>
        <c:noMultiLvlLbl val="0"/>
      </c:catAx>
      <c:valAx>
        <c:axId val="315256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9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sz="2000" b="0" i="0" dirty="0"/>
              <a:t>Заинтересованность в школе программирования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Заинтересованность в школе программирования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</c:v>
                </c:pt>
                <c:pt idx="1">
                  <c:v>28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5D185-906C-41A7-B71B-5CF432443868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8450C-601D-4E79-BD1D-49019E0B6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5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725-C36B-4DEC-B7E5-A75299FE060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48D2-CC0F-45BD-8015-13425019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9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725-C36B-4DEC-B7E5-A75299FE060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48D2-CC0F-45BD-8015-13425019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8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725-C36B-4DEC-B7E5-A75299FE060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48D2-CC0F-45BD-8015-13425019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01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8807037" y="-432057"/>
            <a:ext cx="3604784" cy="5111900"/>
            <a:chOff x="8805890" y="-432057"/>
            <a:chExt cx="3604315" cy="5111900"/>
          </a:xfrm>
        </p:grpSpPr>
        <p:sp>
          <p:nvSpPr>
            <p:cNvPr id="47" name="Gleichschenkliges Dreieck 46"/>
            <p:cNvSpPr/>
            <p:nvPr/>
          </p:nvSpPr>
          <p:spPr>
            <a:xfrm rot="1800000">
              <a:off x="10951420" y="737863"/>
              <a:ext cx="781774" cy="67394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48" name="Gleichschenkliges Dreieck 47"/>
            <p:cNvSpPr/>
            <p:nvPr/>
          </p:nvSpPr>
          <p:spPr>
            <a:xfrm rot="19800000">
              <a:off x="11289864" y="737863"/>
              <a:ext cx="781774" cy="6739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49" name="Gleichschenkliges Dreieck 48"/>
            <p:cNvSpPr/>
            <p:nvPr/>
          </p:nvSpPr>
          <p:spPr>
            <a:xfrm rot="16200000">
              <a:off x="11459897" y="443178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0" name="Gleichschenkliges Dreieck 49"/>
            <p:cNvSpPr/>
            <p:nvPr/>
          </p:nvSpPr>
          <p:spPr>
            <a:xfrm rot="12600000">
              <a:off x="11289864" y="151003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1" name="Gleichschenkliges Dreieck 50"/>
            <p:cNvSpPr/>
            <p:nvPr/>
          </p:nvSpPr>
          <p:spPr>
            <a:xfrm rot="5400000">
              <a:off x="10781388" y="443178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2" name="Gleichschenkliges Dreieck 51"/>
            <p:cNvSpPr/>
            <p:nvPr/>
          </p:nvSpPr>
          <p:spPr>
            <a:xfrm rot="9000000">
              <a:off x="10951420" y="150999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5" name="Gleichschenkliges Dreieck 74"/>
            <p:cNvSpPr/>
            <p:nvPr/>
          </p:nvSpPr>
          <p:spPr>
            <a:xfrm rot="1800000">
              <a:off x="9598968" y="737863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6" name="Gleichschenkliges Dreieck 75"/>
            <p:cNvSpPr/>
            <p:nvPr/>
          </p:nvSpPr>
          <p:spPr>
            <a:xfrm rot="19800000">
              <a:off x="9937412" y="737863"/>
              <a:ext cx="781774" cy="67394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7" name="Gleichschenkliges Dreieck 76"/>
            <p:cNvSpPr/>
            <p:nvPr/>
          </p:nvSpPr>
          <p:spPr>
            <a:xfrm rot="16200000">
              <a:off x="10107445" y="443178"/>
              <a:ext cx="781774" cy="6739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8" name="Gleichschenkliges Dreieck 77"/>
            <p:cNvSpPr/>
            <p:nvPr/>
          </p:nvSpPr>
          <p:spPr>
            <a:xfrm rot="12600000">
              <a:off x="9937412" y="151003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9" name="Gleichschenkliges Dreieck 78"/>
            <p:cNvSpPr/>
            <p:nvPr/>
          </p:nvSpPr>
          <p:spPr>
            <a:xfrm rot="5400000">
              <a:off x="9428936" y="443178"/>
              <a:ext cx="781774" cy="673943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82" name="Gleichschenkliges Dreieck 81"/>
            <p:cNvSpPr/>
            <p:nvPr/>
          </p:nvSpPr>
          <p:spPr>
            <a:xfrm rot="1800000">
              <a:off x="10274459" y="1906120"/>
              <a:ext cx="781774" cy="673943"/>
            </a:xfrm>
            <a:prstGeom prst="triangle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83" name="Gleichschenkliges Dreieck 82"/>
            <p:cNvSpPr/>
            <p:nvPr/>
          </p:nvSpPr>
          <p:spPr>
            <a:xfrm rot="19800000">
              <a:off x="10612903" y="1908778"/>
              <a:ext cx="781774" cy="67394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84" name="Gleichschenkliges Dreieck 83"/>
            <p:cNvSpPr/>
            <p:nvPr/>
          </p:nvSpPr>
          <p:spPr>
            <a:xfrm rot="16200000">
              <a:off x="10782936" y="1614093"/>
              <a:ext cx="781774" cy="673943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85" name="Gleichschenkliges Dreieck 84"/>
            <p:cNvSpPr/>
            <p:nvPr/>
          </p:nvSpPr>
          <p:spPr>
            <a:xfrm rot="12600000">
              <a:off x="10612903" y="1321918"/>
              <a:ext cx="781774" cy="673943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86" name="Gleichschenkliges Dreieck 85"/>
            <p:cNvSpPr/>
            <p:nvPr/>
          </p:nvSpPr>
          <p:spPr>
            <a:xfrm rot="5400000">
              <a:off x="10104427" y="1614093"/>
              <a:ext cx="781774" cy="673943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87" name="Gleichschenkliges Dreieck 86"/>
            <p:cNvSpPr/>
            <p:nvPr/>
          </p:nvSpPr>
          <p:spPr>
            <a:xfrm rot="9000000">
              <a:off x="10274459" y="1321914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89" name="Gleichschenkliges Dreieck 88"/>
            <p:cNvSpPr/>
            <p:nvPr/>
          </p:nvSpPr>
          <p:spPr>
            <a:xfrm rot="1800000">
              <a:off x="8922007" y="1908778"/>
              <a:ext cx="781774" cy="673943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0" name="Gleichschenkliges Dreieck 89"/>
            <p:cNvSpPr/>
            <p:nvPr/>
          </p:nvSpPr>
          <p:spPr>
            <a:xfrm rot="19800000">
              <a:off x="9260451" y="1908778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1" name="Gleichschenkliges Dreieck 90"/>
            <p:cNvSpPr/>
            <p:nvPr/>
          </p:nvSpPr>
          <p:spPr>
            <a:xfrm rot="16200000">
              <a:off x="9430484" y="1614093"/>
              <a:ext cx="781774" cy="673943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4" name="Gleichschenkliges Dreieck 93"/>
            <p:cNvSpPr/>
            <p:nvPr/>
          </p:nvSpPr>
          <p:spPr>
            <a:xfrm rot="5400000">
              <a:off x="8751975" y="1614093"/>
              <a:ext cx="781774" cy="67394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5" name="Gleichschenkliges Dreieck 94"/>
            <p:cNvSpPr/>
            <p:nvPr/>
          </p:nvSpPr>
          <p:spPr>
            <a:xfrm rot="9000000">
              <a:off x="8922007" y="1321914"/>
              <a:ext cx="781774" cy="67394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8" name="Gleichschenkliges Dreieck 97"/>
            <p:cNvSpPr/>
            <p:nvPr/>
          </p:nvSpPr>
          <p:spPr>
            <a:xfrm rot="1800000">
              <a:off x="10277079" y="-432057"/>
              <a:ext cx="781774" cy="673943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0" name="Gleichschenkliges Dreieck 99"/>
            <p:cNvSpPr/>
            <p:nvPr/>
          </p:nvSpPr>
          <p:spPr>
            <a:xfrm rot="19800000">
              <a:off x="10615523" y="-432057"/>
              <a:ext cx="781774" cy="673943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7" name="Gleichschenkliges Dreieck 106"/>
            <p:cNvSpPr/>
            <p:nvPr/>
          </p:nvSpPr>
          <p:spPr>
            <a:xfrm rot="1800000">
              <a:off x="8924627" y="-432057"/>
              <a:ext cx="781774" cy="67394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8" name="Gleichschenkliges Dreieck 107"/>
            <p:cNvSpPr/>
            <p:nvPr/>
          </p:nvSpPr>
          <p:spPr>
            <a:xfrm rot="19800000">
              <a:off x="9263071" y="-432057"/>
              <a:ext cx="781774" cy="673943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19" name="Gleichschenkliges Dreieck 118"/>
            <p:cNvSpPr/>
            <p:nvPr/>
          </p:nvSpPr>
          <p:spPr>
            <a:xfrm rot="1800000">
              <a:off x="11627984" y="-432057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25" name="Gleichschenkliges Dreieck 124"/>
            <p:cNvSpPr/>
            <p:nvPr userDrawn="1"/>
          </p:nvSpPr>
          <p:spPr>
            <a:xfrm rot="1800000">
              <a:off x="11628431" y="1908778"/>
              <a:ext cx="781774" cy="67394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27" name="Gleichschenkliges Dreieck 126"/>
            <p:cNvSpPr/>
            <p:nvPr userDrawn="1"/>
          </p:nvSpPr>
          <p:spPr>
            <a:xfrm rot="5400000">
              <a:off x="11458399" y="1614093"/>
              <a:ext cx="781774" cy="673943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28" name="Gleichschenkliges Dreieck 127"/>
            <p:cNvSpPr/>
            <p:nvPr userDrawn="1"/>
          </p:nvSpPr>
          <p:spPr>
            <a:xfrm rot="9000000">
              <a:off x="11628431" y="1321914"/>
              <a:ext cx="781774" cy="673943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29" name="Gleichschenkliges Dreieck 128"/>
            <p:cNvSpPr/>
            <p:nvPr userDrawn="1"/>
          </p:nvSpPr>
          <p:spPr>
            <a:xfrm rot="1800000">
              <a:off x="10951420" y="2296457"/>
              <a:ext cx="781774" cy="673943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30" name="Gleichschenkliges Dreieck 129"/>
            <p:cNvSpPr/>
            <p:nvPr userDrawn="1"/>
          </p:nvSpPr>
          <p:spPr>
            <a:xfrm rot="19800000">
              <a:off x="11289864" y="2296457"/>
              <a:ext cx="781774" cy="673943"/>
            </a:xfrm>
            <a:prstGeom prst="triangl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31" name="Gleichschenkliges Dreieck 130"/>
            <p:cNvSpPr/>
            <p:nvPr userDrawn="1"/>
          </p:nvSpPr>
          <p:spPr>
            <a:xfrm rot="19800000">
              <a:off x="10612903" y="3467372"/>
              <a:ext cx="781774" cy="673943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33" name="Gleichschenkliges Dreieck 132"/>
            <p:cNvSpPr/>
            <p:nvPr userDrawn="1"/>
          </p:nvSpPr>
          <p:spPr>
            <a:xfrm rot="12600000">
              <a:off x="10612903" y="2880512"/>
              <a:ext cx="781774" cy="67394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35" name="Gleichschenkliges Dreieck 134"/>
            <p:cNvSpPr/>
            <p:nvPr userDrawn="1"/>
          </p:nvSpPr>
          <p:spPr>
            <a:xfrm rot="1800000">
              <a:off x="11628431" y="3464714"/>
              <a:ext cx="781774" cy="673943"/>
            </a:xfrm>
            <a:prstGeom prst="triangl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36" name="Gleichschenkliges Dreieck 135"/>
            <p:cNvSpPr/>
            <p:nvPr userDrawn="1"/>
          </p:nvSpPr>
          <p:spPr>
            <a:xfrm rot="5400000">
              <a:off x="11458399" y="3172687"/>
              <a:ext cx="781774" cy="67394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37" name="Gleichschenkliges Dreieck 136"/>
            <p:cNvSpPr/>
            <p:nvPr userDrawn="1"/>
          </p:nvSpPr>
          <p:spPr>
            <a:xfrm rot="9000000">
              <a:off x="11628431" y="2880508"/>
              <a:ext cx="781774" cy="67394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38" name="Gleichschenkliges Dreieck 137"/>
            <p:cNvSpPr/>
            <p:nvPr userDrawn="1"/>
          </p:nvSpPr>
          <p:spPr>
            <a:xfrm rot="5400000">
              <a:off x="11458399" y="3951984"/>
              <a:ext cx="781774" cy="673943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uppieren 6"/>
          <p:cNvGrpSpPr/>
          <p:nvPr userDrawn="1"/>
        </p:nvGrpSpPr>
        <p:grpSpPr>
          <a:xfrm>
            <a:off x="-223219" y="5448411"/>
            <a:ext cx="3485585" cy="1843863"/>
            <a:chOff x="-223190" y="5448410"/>
            <a:chExt cx="3485131" cy="1843863"/>
          </a:xfrm>
        </p:grpSpPr>
        <p:sp>
          <p:nvSpPr>
            <p:cNvPr id="139" name="Gleichschenkliges Dreieck 138"/>
            <p:cNvSpPr/>
            <p:nvPr userDrawn="1"/>
          </p:nvSpPr>
          <p:spPr>
            <a:xfrm rot="12600000">
              <a:off x="453374" y="5448410"/>
              <a:ext cx="781774" cy="67394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41" name="Gleichschenkliges Dreieck 140"/>
            <p:cNvSpPr/>
            <p:nvPr userDrawn="1"/>
          </p:nvSpPr>
          <p:spPr>
            <a:xfrm rot="5400000">
              <a:off x="-55103" y="5743095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42" name="Gleichschenkliges Dreieck 141"/>
            <p:cNvSpPr/>
            <p:nvPr userDrawn="1"/>
          </p:nvSpPr>
          <p:spPr>
            <a:xfrm rot="1800000">
              <a:off x="114930" y="6035270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43" name="Gleichschenkliges Dreieck 142"/>
            <p:cNvSpPr/>
            <p:nvPr userDrawn="1"/>
          </p:nvSpPr>
          <p:spPr>
            <a:xfrm rot="16200000">
              <a:off x="623406" y="5743095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44" name="Gleichschenkliges Dreieck 143"/>
            <p:cNvSpPr/>
            <p:nvPr userDrawn="1"/>
          </p:nvSpPr>
          <p:spPr>
            <a:xfrm rot="19800000">
              <a:off x="453374" y="6035274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48" name="Gleichschenkliges Dreieck 147"/>
            <p:cNvSpPr/>
            <p:nvPr userDrawn="1"/>
          </p:nvSpPr>
          <p:spPr>
            <a:xfrm rot="1800000">
              <a:off x="1467382" y="6035270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49" name="Gleichschenkliges Dreieck 148"/>
            <p:cNvSpPr/>
            <p:nvPr userDrawn="1"/>
          </p:nvSpPr>
          <p:spPr>
            <a:xfrm rot="16200000">
              <a:off x="1975858" y="5743095"/>
              <a:ext cx="781774" cy="673943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65" name="Gleichschenkliges Dreieck 164"/>
            <p:cNvSpPr/>
            <p:nvPr userDrawn="1"/>
          </p:nvSpPr>
          <p:spPr>
            <a:xfrm rot="12600000">
              <a:off x="1127715" y="6618330"/>
              <a:ext cx="781774" cy="673943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67" name="Gleichschenkliges Dreieck 166"/>
            <p:cNvSpPr/>
            <p:nvPr userDrawn="1"/>
          </p:nvSpPr>
          <p:spPr>
            <a:xfrm rot="9000000">
              <a:off x="789271" y="6618330"/>
              <a:ext cx="781774" cy="673943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68" name="Gleichschenkliges Dreieck 167"/>
            <p:cNvSpPr/>
            <p:nvPr userDrawn="1"/>
          </p:nvSpPr>
          <p:spPr>
            <a:xfrm rot="12600000">
              <a:off x="2480167" y="6618330"/>
              <a:ext cx="781774" cy="67394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69" name="Gleichschenkliges Dreieck 168"/>
            <p:cNvSpPr/>
            <p:nvPr userDrawn="1"/>
          </p:nvSpPr>
          <p:spPr>
            <a:xfrm rot="9000000">
              <a:off x="2141723" y="6618330"/>
              <a:ext cx="781774" cy="673943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71" name="Gleichschenkliges Dreieck 170"/>
            <p:cNvSpPr/>
            <p:nvPr userDrawn="1"/>
          </p:nvSpPr>
          <p:spPr>
            <a:xfrm rot="12600000">
              <a:off x="-223190" y="6618330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114" name="Titel 1"/>
          <p:cNvSpPr>
            <a:spLocks noGrp="1"/>
          </p:cNvSpPr>
          <p:nvPr>
            <p:ph type="title" hasCustomPrompt="1"/>
          </p:nvPr>
        </p:nvSpPr>
        <p:spPr>
          <a:xfrm>
            <a:off x="1044512" y="1"/>
            <a:ext cx="10102979" cy="3741441"/>
          </a:xfrm>
        </p:spPr>
        <p:txBody>
          <a:bodyPr rIns="3600000"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tx1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FREE POWERPOINT 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11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4512" y="3741442"/>
            <a:ext cx="10102979" cy="2061759"/>
          </a:xfrm>
        </p:spPr>
        <p:txBody>
          <a:bodyPr rIns="3600000" anchor="t" anchorCtr="0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4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PRESENTATIONLOAD</a:t>
            </a:r>
          </a:p>
        </p:txBody>
      </p:sp>
    </p:spTree>
    <p:extLst>
      <p:ext uri="{BB962C8B-B14F-4D97-AF65-F5344CB8AC3E}">
        <p14:creationId xmlns:p14="http://schemas.microsoft.com/office/powerpoint/2010/main" val="261831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uppieren 71"/>
          <p:cNvGrpSpPr/>
          <p:nvPr userDrawn="1"/>
        </p:nvGrpSpPr>
        <p:grpSpPr>
          <a:xfrm>
            <a:off x="8807037" y="-432057"/>
            <a:ext cx="3604784" cy="5111900"/>
            <a:chOff x="8805890" y="-432057"/>
            <a:chExt cx="3604315" cy="5111900"/>
          </a:xfrm>
        </p:grpSpPr>
        <p:sp>
          <p:nvSpPr>
            <p:cNvPr id="73" name="Gleichschenkliges Dreieck 72"/>
            <p:cNvSpPr/>
            <p:nvPr/>
          </p:nvSpPr>
          <p:spPr>
            <a:xfrm rot="1800000">
              <a:off x="10951420" y="737863"/>
              <a:ext cx="781774" cy="67394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4" name="Gleichschenkliges Dreieck 73"/>
            <p:cNvSpPr/>
            <p:nvPr/>
          </p:nvSpPr>
          <p:spPr>
            <a:xfrm rot="19800000">
              <a:off x="11289864" y="737863"/>
              <a:ext cx="781774" cy="6739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5" name="Gleichschenkliges Dreieck 74"/>
            <p:cNvSpPr/>
            <p:nvPr/>
          </p:nvSpPr>
          <p:spPr>
            <a:xfrm rot="16200000">
              <a:off x="11459897" y="443178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6" name="Gleichschenkliges Dreieck 75"/>
            <p:cNvSpPr/>
            <p:nvPr/>
          </p:nvSpPr>
          <p:spPr>
            <a:xfrm rot="12600000">
              <a:off x="11289864" y="151003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7" name="Gleichschenkliges Dreieck 76"/>
            <p:cNvSpPr/>
            <p:nvPr/>
          </p:nvSpPr>
          <p:spPr>
            <a:xfrm rot="5400000">
              <a:off x="10781388" y="443178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8" name="Gleichschenkliges Dreieck 77"/>
            <p:cNvSpPr/>
            <p:nvPr/>
          </p:nvSpPr>
          <p:spPr>
            <a:xfrm rot="9000000">
              <a:off x="10951420" y="150999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80" name="Gleichschenkliges Dreieck 79"/>
            <p:cNvSpPr/>
            <p:nvPr/>
          </p:nvSpPr>
          <p:spPr>
            <a:xfrm rot="1800000">
              <a:off x="9598968" y="737863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81" name="Gleichschenkliges Dreieck 80"/>
            <p:cNvSpPr/>
            <p:nvPr/>
          </p:nvSpPr>
          <p:spPr>
            <a:xfrm rot="19800000">
              <a:off x="9937412" y="737863"/>
              <a:ext cx="781774" cy="67394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82" name="Gleichschenkliges Dreieck 81"/>
            <p:cNvSpPr/>
            <p:nvPr/>
          </p:nvSpPr>
          <p:spPr>
            <a:xfrm rot="16200000">
              <a:off x="10107445" y="443178"/>
              <a:ext cx="781774" cy="6739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84" name="Gleichschenkliges Dreieck 83"/>
            <p:cNvSpPr/>
            <p:nvPr/>
          </p:nvSpPr>
          <p:spPr>
            <a:xfrm rot="12600000">
              <a:off x="9937412" y="151003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85" name="Gleichschenkliges Dreieck 84"/>
            <p:cNvSpPr/>
            <p:nvPr/>
          </p:nvSpPr>
          <p:spPr>
            <a:xfrm rot="5400000">
              <a:off x="9428936" y="443178"/>
              <a:ext cx="781774" cy="673943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86" name="Gleichschenkliges Dreieck 85"/>
            <p:cNvSpPr/>
            <p:nvPr/>
          </p:nvSpPr>
          <p:spPr>
            <a:xfrm rot="1800000">
              <a:off x="10274459" y="1906120"/>
              <a:ext cx="781774" cy="673943"/>
            </a:xfrm>
            <a:prstGeom prst="triangle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3" name="Gleichschenkliges Dreieck 92"/>
            <p:cNvSpPr/>
            <p:nvPr/>
          </p:nvSpPr>
          <p:spPr>
            <a:xfrm rot="19800000">
              <a:off x="10612903" y="1908778"/>
              <a:ext cx="781774" cy="67394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4" name="Gleichschenkliges Dreieck 93"/>
            <p:cNvSpPr/>
            <p:nvPr/>
          </p:nvSpPr>
          <p:spPr>
            <a:xfrm rot="16200000">
              <a:off x="10782936" y="1614093"/>
              <a:ext cx="781774" cy="673943"/>
            </a:xfrm>
            <a:prstGeom prst="triangle">
              <a:avLst/>
            </a:prstGeom>
            <a:solidFill>
              <a:schemeClr val="tx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5" name="Gleichschenkliges Dreieck 94"/>
            <p:cNvSpPr/>
            <p:nvPr/>
          </p:nvSpPr>
          <p:spPr>
            <a:xfrm rot="12600000">
              <a:off x="10612903" y="1321918"/>
              <a:ext cx="781774" cy="673943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6" name="Gleichschenkliges Dreieck 95"/>
            <p:cNvSpPr/>
            <p:nvPr/>
          </p:nvSpPr>
          <p:spPr>
            <a:xfrm rot="5400000">
              <a:off x="10104427" y="1614093"/>
              <a:ext cx="781774" cy="673943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7" name="Gleichschenkliges Dreieck 96"/>
            <p:cNvSpPr/>
            <p:nvPr/>
          </p:nvSpPr>
          <p:spPr>
            <a:xfrm rot="9000000">
              <a:off x="10274459" y="1321914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8" name="Gleichschenkliges Dreieck 97"/>
            <p:cNvSpPr/>
            <p:nvPr/>
          </p:nvSpPr>
          <p:spPr>
            <a:xfrm rot="1800000">
              <a:off x="8922007" y="1908778"/>
              <a:ext cx="781774" cy="673943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9" name="Gleichschenkliges Dreieck 98"/>
            <p:cNvSpPr/>
            <p:nvPr/>
          </p:nvSpPr>
          <p:spPr>
            <a:xfrm rot="19800000">
              <a:off x="9260451" y="1908778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0" name="Gleichschenkliges Dreieck 99"/>
            <p:cNvSpPr/>
            <p:nvPr/>
          </p:nvSpPr>
          <p:spPr>
            <a:xfrm rot="16200000">
              <a:off x="9430484" y="1614093"/>
              <a:ext cx="781774" cy="673943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1" name="Gleichschenkliges Dreieck 100"/>
            <p:cNvSpPr/>
            <p:nvPr/>
          </p:nvSpPr>
          <p:spPr>
            <a:xfrm rot="5400000">
              <a:off x="8751975" y="1614093"/>
              <a:ext cx="781774" cy="673943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2" name="Gleichschenkliges Dreieck 101"/>
            <p:cNvSpPr/>
            <p:nvPr/>
          </p:nvSpPr>
          <p:spPr>
            <a:xfrm rot="9000000">
              <a:off x="8922007" y="1321914"/>
              <a:ext cx="781774" cy="67394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3" name="Gleichschenkliges Dreieck 102"/>
            <p:cNvSpPr/>
            <p:nvPr/>
          </p:nvSpPr>
          <p:spPr>
            <a:xfrm rot="1800000">
              <a:off x="10277079" y="-432057"/>
              <a:ext cx="781774" cy="673943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4" name="Gleichschenkliges Dreieck 103"/>
            <p:cNvSpPr/>
            <p:nvPr/>
          </p:nvSpPr>
          <p:spPr>
            <a:xfrm rot="19800000">
              <a:off x="10615523" y="-432057"/>
              <a:ext cx="781774" cy="673943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5" name="Gleichschenkliges Dreieck 104"/>
            <p:cNvSpPr/>
            <p:nvPr/>
          </p:nvSpPr>
          <p:spPr>
            <a:xfrm rot="1800000">
              <a:off x="8924627" y="-432057"/>
              <a:ext cx="781774" cy="67394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6" name="Gleichschenkliges Dreieck 105"/>
            <p:cNvSpPr/>
            <p:nvPr/>
          </p:nvSpPr>
          <p:spPr>
            <a:xfrm rot="19800000">
              <a:off x="9263071" y="-432057"/>
              <a:ext cx="781774" cy="673943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7" name="Gleichschenkliges Dreieck 106"/>
            <p:cNvSpPr/>
            <p:nvPr/>
          </p:nvSpPr>
          <p:spPr>
            <a:xfrm rot="1800000">
              <a:off x="11627984" y="-432057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8" name="Gleichschenkliges Dreieck 107"/>
            <p:cNvSpPr/>
            <p:nvPr userDrawn="1"/>
          </p:nvSpPr>
          <p:spPr>
            <a:xfrm rot="1800000">
              <a:off x="11628431" y="1908778"/>
              <a:ext cx="781774" cy="67394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9" name="Gleichschenkliges Dreieck 108"/>
            <p:cNvSpPr/>
            <p:nvPr userDrawn="1"/>
          </p:nvSpPr>
          <p:spPr>
            <a:xfrm rot="5400000">
              <a:off x="11458399" y="1614093"/>
              <a:ext cx="781774" cy="673943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10" name="Gleichschenkliges Dreieck 109"/>
            <p:cNvSpPr/>
            <p:nvPr userDrawn="1"/>
          </p:nvSpPr>
          <p:spPr>
            <a:xfrm rot="9000000">
              <a:off x="11628431" y="1321914"/>
              <a:ext cx="781774" cy="673943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11" name="Gleichschenkliges Dreieck 110"/>
            <p:cNvSpPr/>
            <p:nvPr userDrawn="1"/>
          </p:nvSpPr>
          <p:spPr>
            <a:xfrm rot="1800000">
              <a:off x="10951420" y="2296457"/>
              <a:ext cx="781774" cy="673943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12" name="Gleichschenkliges Dreieck 111"/>
            <p:cNvSpPr/>
            <p:nvPr userDrawn="1"/>
          </p:nvSpPr>
          <p:spPr>
            <a:xfrm rot="19800000">
              <a:off x="11289864" y="2296457"/>
              <a:ext cx="781774" cy="673943"/>
            </a:xfrm>
            <a:prstGeom prst="triangl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13" name="Gleichschenkliges Dreieck 112"/>
            <p:cNvSpPr/>
            <p:nvPr userDrawn="1"/>
          </p:nvSpPr>
          <p:spPr>
            <a:xfrm rot="19800000">
              <a:off x="10612903" y="3467372"/>
              <a:ext cx="781774" cy="673943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14" name="Gleichschenkliges Dreieck 113"/>
            <p:cNvSpPr/>
            <p:nvPr userDrawn="1"/>
          </p:nvSpPr>
          <p:spPr>
            <a:xfrm rot="12600000">
              <a:off x="10612903" y="2880512"/>
              <a:ext cx="781774" cy="67394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15" name="Gleichschenkliges Dreieck 114"/>
            <p:cNvSpPr/>
            <p:nvPr userDrawn="1"/>
          </p:nvSpPr>
          <p:spPr>
            <a:xfrm rot="1800000">
              <a:off x="11628431" y="3464714"/>
              <a:ext cx="781774" cy="673943"/>
            </a:xfrm>
            <a:prstGeom prst="triangl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16" name="Gleichschenkliges Dreieck 115"/>
            <p:cNvSpPr/>
            <p:nvPr userDrawn="1"/>
          </p:nvSpPr>
          <p:spPr>
            <a:xfrm rot="5400000">
              <a:off x="11458399" y="3172687"/>
              <a:ext cx="781774" cy="673943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17" name="Gleichschenkliges Dreieck 116"/>
            <p:cNvSpPr/>
            <p:nvPr userDrawn="1"/>
          </p:nvSpPr>
          <p:spPr>
            <a:xfrm rot="9000000">
              <a:off x="11628431" y="2880508"/>
              <a:ext cx="781774" cy="67394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18" name="Gleichschenkliges Dreieck 117"/>
            <p:cNvSpPr/>
            <p:nvPr userDrawn="1"/>
          </p:nvSpPr>
          <p:spPr>
            <a:xfrm rot="5400000">
              <a:off x="11458399" y="3951984"/>
              <a:ext cx="781774" cy="673943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</p:grpSp>
      <p:grpSp>
        <p:nvGrpSpPr>
          <p:cNvPr id="59" name="Gruppieren 58"/>
          <p:cNvGrpSpPr/>
          <p:nvPr userDrawn="1"/>
        </p:nvGrpSpPr>
        <p:grpSpPr>
          <a:xfrm>
            <a:off x="-223219" y="5448411"/>
            <a:ext cx="3485585" cy="1843863"/>
            <a:chOff x="-223190" y="5448410"/>
            <a:chExt cx="3485131" cy="1843863"/>
          </a:xfrm>
        </p:grpSpPr>
        <p:sp>
          <p:nvSpPr>
            <p:cNvPr id="60" name="Gleichschenkliges Dreieck 59"/>
            <p:cNvSpPr/>
            <p:nvPr userDrawn="1"/>
          </p:nvSpPr>
          <p:spPr>
            <a:xfrm rot="12600000">
              <a:off x="453374" y="5448410"/>
              <a:ext cx="781774" cy="67394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1" name="Gleichschenkliges Dreieck 60"/>
            <p:cNvSpPr/>
            <p:nvPr userDrawn="1"/>
          </p:nvSpPr>
          <p:spPr>
            <a:xfrm rot="5400000">
              <a:off x="-55103" y="5743095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Gleichschenkliges Dreieck 61"/>
            <p:cNvSpPr/>
            <p:nvPr userDrawn="1"/>
          </p:nvSpPr>
          <p:spPr>
            <a:xfrm rot="1800000">
              <a:off x="114930" y="6035270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Gleichschenkliges Dreieck 62"/>
            <p:cNvSpPr/>
            <p:nvPr userDrawn="1"/>
          </p:nvSpPr>
          <p:spPr>
            <a:xfrm rot="16200000">
              <a:off x="623406" y="5743095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Gleichschenkliges Dreieck 63"/>
            <p:cNvSpPr/>
            <p:nvPr userDrawn="1"/>
          </p:nvSpPr>
          <p:spPr>
            <a:xfrm rot="19800000">
              <a:off x="453374" y="6035274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Gleichschenkliges Dreieck 64"/>
            <p:cNvSpPr/>
            <p:nvPr userDrawn="1"/>
          </p:nvSpPr>
          <p:spPr>
            <a:xfrm rot="1800000">
              <a:off x="1467382" y="6035270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Gleichschenkliges Dreieck 65"/>
            <p:cNvSpPr/>
            <p:nvPr userDrawn="1"/>
          </p:nvSpPr>
          <p:spPr>
            <a:xfrm rot="16200000">
              <a:off x="1975858" y="5743095"/>
              <a:ext cx="781774" cy="673943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7" name="Gleichschenkliges Dreieck 66"/>
            <p:cNvSpPr/>
            <p:nvPr userDrawn="1"/>
          </p:nvSpPr>
          <p:spPr>
            <a:xfrm rot="12600000">
              <a:off x="1127715" y="6618330"/>
              <a:ext cx="781774" cy="673943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8" name="Gleichschenkliges Dreieck 67"/>
            <p:cNvSpPr/>
            <p:nvPr userDrawn="1"/>
          </p:nvSpPr>
          <p:spPr>
            <a:xfrm rot="9000000">
              <a:off x="789271" y="6618330"/>
              <a:ext cx="781774" cy="673943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9" name="Gleichschenkliges Dreieck 68"/>
            <p:cNvSpPr/>
            <p:nvPr userDrawn="1"/>
          </p:nvSpPr>
          <p:spPr>
            <a:xfrm rot="12600000">
              <a:off x="2480167" y="6618330"/>
              <a:ext cx="781774" cy="67394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0" name="Gleichschenkliges Dreieck 69"/>
            <p:cNvSpPr/>
            <p:nvPr userDrawn="1"/>
          </p:nvSpPr>
          <p:spPr>
            <a:xfrm rot="9000000">
              <a:off x="2141723" y="6618330"/>
              <a:ext cx="781774" cy="673943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1" name="Gleichschenkliges Dreieck 70"/>
            <p:cNvSpPr/>
            <p:nvPr userDrawn="1"/>
          </p:nvSpPr>
          <p:spPr>
            <a:xfrm rot="12600000">
              <a:off x="-223190" y="6618330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40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1073950" y="1006124"/>
            <a:ext cx="7921031" cy="1709842"/>
          </a:xfrm>
        </p:spPr>
        <p:txBody>
          <a:bodyPr tIns="0" anchor="b" anchorCtr="0">
            <a:noAutofit/>
          </a:bodyPr>
          <a:lstStyle>
            <a:lvl1pPr algn="l">
              <a:lnSpc>
                <a:spcPct val="80000"/>
              </a:lnSpc>
              <a:defRPr sz="6000" b="0" cap="none" baseline="0">
                <a:solidFill>
                  <a:schemeClr val="tx1"/>
                </a:solidFill>
                <a:latin typeface="Bebas Neue" panose="020B0506020202020201" pitchFamily="34" charset="0"/>
              </a:defRPr>
            </a:lvl1pPr>
          </a:lstStyle>
          <a:p>
            <a:r>
              <a:rPr lang="de-DE" dirty="0" smtClean="0"/>
              <a:t>Free PowerPoint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41" name="Textplatzhalter 2"/>
          <p:cNvSpPr>
            <a:spLocks noGrp="1"/>
          </p:cNvSpPr>
          <p:nvPr userDrawn="1">
            <p:ph type="body" idx="1" hasCustomPrompt="1"/>
          </p:nvPr>
        </p:nvSpPr>
        <p:spPr>
          <a:xfrm>
            <a:off x="1073952" y="2715966"/>
            <a:ext cx="7921031" cy="66600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 smtClean="0"/>
              <a:t>PRESENTATIONLOAD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6077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0" y="410830"/>
            <a:ext cx="11135860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19" y="942478"/>
            <a:ext cx="11135861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6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Enter your footer text here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318" y="1483952"/>
            <a:ext cx="11135861" cy="4320000"/>
          </a:xfr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0" y="410830"/>
            <a:ext cx="11135860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19" y="942478"/>
            <a:ext cx="11135861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6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Enter your footer text here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319" y="1483952"/>
            <a:ext cx="8461101" cy="4320000"/>
          </a:xfr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0" y="410830"/>
            <a:ext cx="11135860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19" y="942478"/>
            <a:ext cx="11135861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319" y="1483952"/>
            <a:ext cx="5325457" cy="4320000"/>
          </a:xfr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5" name="Inhaltsplatzhalter 2"/>
          <p:cNvSpPr>
            <a:spLocks noGrp="1"/>
          </p:cNvSpPr>
          <p:nvPr>
            <p:ph idx="16"/>
          </p:nvPr>
        </p:nvSpPr>
        <p:spPr>
          <a:xfrm>
            <a:off x="6311622" y="1476439"/>
            <a:ext cx="5325457" cy="4320000"/>
          </a:xfr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6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Enter your footer text here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320" y="410830"/>
            <a:ext cx="11135860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19" y="942478"/>
            <a:ext cx="11135861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319" y="1483952"/>
            <a:ext cx="5325457" cy="4320000"/>
          </a:xfr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6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Enter your footer text here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311623" y="1483952"/>
            <a:ext cx="5880377" cy="432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6319" y="410830"/>
            <a:ext cx="11135861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6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Enter your footer text here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7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6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Enter your footer text here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725-C36B-4DEC-B7E5-A75299FE060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48D2-CC0F-45BD-8015-13425019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70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796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Enter your footer text here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0763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C8303F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54626" y="6076361"/>
            <a:ext cx="4276407" cy="36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Enter your footer text here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16320" y="6076361"/>
            <a:ext cx="914426" cy="36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solidFill>
                  <a:srgbClr val="DDDDDD"/>
                </a:solidFill>
              </a:defRPr>
            </a:lvl1pPr>
            <a:lvl2pPr>
              <a:defRPr>
                <a:solidFill>
                  <a:srgbClr val="DDDDDD"/>
                </a:solidFill>
              </a:defRPr>
            </a:lvl2pPr>
            <a:lvl3pPr>
              <a:defRPr>
                <a:solidFill>
                  <a:srgbClr val="DDDDDD"/>
                </a:solidFill>
              </a:defRPr>
            </a:lvl3pPr>
            <a:lvl4pPr>
              <a:defRPr>
                <a:solidFill>
                  <a:srgbClr val="DDDDDD"/>
                </a:solidFill>
              </a:defRPr>
            </a:lvl4pPr>
            <a:lvl5pPr>
              <a:defRPr>
                <a:solidFill>
                  <a:srgbClr val="DDDDDD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725-C36B-4DEC-B7E5-A75299FE060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48D2-CC0F-45BD-8015-13425019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2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725-C36B-4DEC-B7E5-A75299FE060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48D2-CC0F-45BD-8015-13425019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7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725-C36B-4DEC-B7E5-A75299FE060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48D2-CC0F-45BD-8015-13425019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5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725-C36B-4DEC-B7E5-A75299FE060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48D2-CC0F-45BD-8015-13425019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5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725-C36B-4DEC-B7E5-A75299FE060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48D2-CC0F-45BD-8015-13425019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4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725-C36B-4DEC-B7E5-A75299FE060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48D2-CC0F-45BD-8015-13425019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54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B725-C36B-4DEC-B7E5-A75299FE060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48D2-CC0F-45BD-8015-13425019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0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B725-C36B-4DEC-B7E5-A75299FE060E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C48D2-CC0F-45BD-8015-13425019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6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8925789" y="-432056"/>
            <a:ext cx="3485585" cy="1843863"/>
            <a:chOff x="8924627" y="-432057"/>
            <a:chExt cx="3485131" cy="1843863"/>
          </a:xfrm>
        </p:grpSpPr>
        <p:sp>
          <p:nvSpPr>
            <p:cNvPr id="36" name="Gleichschenkliges Dreieck 35"/>
            <p:cNvSpPr/>
            <p:nvPr/>
          </p:nvSpPr>
          <p:spPr>
            <a:xfrm rot="19800000">
              <a:off x="11289864" y="737863"/>
              <a:ext cx="781774" cy="6739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7" name="Gleichschenkliges Dreieck 36"/>
            <p:cNvSpPr/>
            <p:nvPr/>
          </p:nvSpPr>
          <p:spPr>
            <a:xfrm rot="16200000">
              <a:off x="11459897" y="443178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8" name="Gleichschenkliges Dreieck 37"/>
            <p:cNvSpPr/>
            <p:nvPr/>
          </p:nvSpPr>
          <p:spPr>
            <a:xfrm rot="12600000">
              <a:off x="11289864" y="151003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39" name="Gleichschenkliges Dreieck 38"/>
            <p:cNvSpPr/>
            <p:nvPr/>
          </p:nvSpPr>
          <p:spPr>
            <a:xfrm rot="5400000">
              <a:off x="10781388" y="443178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40" name="Gleichschenkliges Dreieck 39"/>
            <p:cNvSpPr/>
            <p:nvPr/>
          </p:nvSpPr>
          <p:spPr>
            <a:xfrm rot="9000000">
              <a:off x="10951420" y="150999"/>
              <a:ext cx="781774" cy="67394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43" name="Gleichschenkliges Dreieck 42"/>
            <p:cNvSpPr/>
            <p:nvPr/>
          </p:nvSpPr>
          <p:spPr>
            <a:xfrm rot="16200000">
              <a:off x="10107445" y="443178"/>
              <a:ext cx="781774" cy="67394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44" name="Gleichschenkliges Dreieck 43"/>
            <p:cNvSpPr/>
            <p:nvPr/>
          </p:nvSpPr>
          <p:spPr>
            <a:xfrm rot="12600000">
              <a:off x="9937412" y="151003"/>
              <a:ext cx="781774" cy="673943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7" name="Gleichschenkliges Dreieck 56"/>
            <p:cNvSpPr/>
            <p:nvPr/>
          </p:nvSpPr>
          <p:spPr>
            <a:xfrm rot="1800000">
              <a:off x="10277079" y="-432057"/>
              <a:ext cx="781774" cy="673943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8" name="Gleichschenkliges Dreieck 57"/>
            <p:cNvSpPr/>
            <p:nvPr/>
          </p:nvSpPr>
          <p:spPr>
            <a:xfrm rot="19800000">
              <a:off x="10615523" y="-432057"/>
              <a:ext cx="781774" cy="673943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Gleichschenkliges Dreieck 58"/>
            <p:cNvSpPr/>
            <p:nvPr/>
          </p:nvSpPr>
          <p:spPr>
            <a:xfrm rot="1800000">
              <a:off x="8924627" y="-432057"/>
              <a:ext cx="781774" cy="673943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Gleichschenkliges Dreieck 59"/>
            <p:cNvSpPr/>
            <p:nvPr/>
          </p:nvSpPr>
          <p:spPr>
            <a:xfrm rot="19800000">
              <a:off x="9263071" y="-432057"/>
              <a:ext cx="781774" cy="673943"/>
            </a:xfrm>
            <a:prstGeom prst="triangl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1" name="Gleichschenkliges Dreieck 60"/>
            <p:cNvSpPr/>
            <p:nvPr/>
          </p:nvSpPr>
          <p:spPr>
            <a:xfrm rot="1800000">
              <a:off x="11627984" y="-432057"/>
              <a:ext cx="781774" cy="673943"/>
            </a:xfrm>
            <a:prstGeom prst="triangl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957796" y="6076361"/>
            <a:ext cx="42764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defTabSz="914309"/>
            <a:r>
              <a:rPr lang="en-US" smtClean="0">
                <a:solidFill>
                  <a:prstClr val="black"/>
                </a:solidFill>
              </a:rPr>
              <a:t>Enter your footer text here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516320" y="60763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pPr defTabSz="914309"/>
            <a:fld id="{75A4F164-3A46-4CEE-A25C-CA523D5E42F3}" type="slidenum">
              <a:rPr lang="en-US" smtClean="0">
                <a:solidFill>
                  <a:prstClr val="black"/>
                </a:solidFill>
              </a:rPr>
              <a:pPr defTabSz="914309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516319" y="410830"/>
            <a:ext cx="11135861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516319" y="1483952"/>
            <a:ext cx="11135861" cy="4321536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2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36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08361" y="1"/>
            <a:ext cx="2833817" cy="3341829"/>
            <a:chOff x="508361" y="1"/>
            <a:chExt cx="2833817" cy="3341829"/>
          </a:xfrm>
        </p:grpSpPr>
        <p:sp>
          <p:nvSpPr>
            <p:cNvPr id="5" name="Пятиугольник 11"/>
            <p:cNvSpPr/>
            <p:nvPr/>
          </p:nvSpPr>
          <p:spPr>
            <a:xfrm rot="5400000">
              <a:off x="254357" y="354172"/>
              <a:ext cx="3341829" cy="2633488"/>
            </a:xfrm>
            <a:custGeom>
              <a:avLst/>
              <a:gdLst>
                <a:gd name="connsiteX0" fmla="*/ 0 w 4622334"/>
                <a:gd name="connsiteY0" fmla="*/ 0 h 3204597"/>
                <a:gd name="connsiteX1" fmla="*/ 3020036 w 4622334"/>
                <a:gd name="connsiteY1" fmla="*/ 0 h 3204597"/>
                <a:gd name="connsiteX2" fmla="*/ 4622334 w 4622334"/>
                <a:gd name="connsiteY2" fmla="*/ 1602299 h 3204597"/>
                <a:gd name="connsiteX3" fmla="*/ 3020036 w 4622334"/>
                <a:gd name="connsiteY3" fmla="*/ 3204597 h 3204597"/>
                <a:gd name="connsiteX4" fmla="*/ 0 w 4622334"/>
                <a:gd name="connsiteY4" fmla="*/ 3204597 h 3204597"/>
                <a:gd name="connsiteX5" fmla="*/ 0 w 4622334"/>
                <a:gd name="connsiteY5" fmla="*/ 0 h 3204597"/>
                <a:gd name="connsiteX0" fmla="*/ 0 w 3850546"/>
                <a:gd name="connsiteY0" fmla="*/ 0 h 3204597"/>
                <a:gd name="connsiteX1" fmla="*/ 3020036 w 3850546"/>
                <a:gd name="connsiteY1" fmla="*/ 0 h 3204597"/>
                <a:gd name="connsiteX2" fmla="*/ 3850546 w 3850546"/>
                <a:gd name="connsiteY2" fmla="*/ 1635858 h 3204597"/>
                <a:gd name="connsiteX3" fmla="*/ 3020036 w 3850546"/>
                <a:gd name="connsiteY3" fmla="*/ 3204597 h 3204597"/>
                <a:gd name="connsiteX4" fmla="*/ 0 w 3850546"/>
                <a:gd name="connsiteY4" fmla="*/ 3204597 h 3204597"/>
                <a:gd name="connsiteX5" fmla="*/ 0 w 3850546"/>
                <a:gd name="connsiteY5" fmla="*/ 0 h 320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0546" h="3204597">
                  <a:moveTo>
                    <a:pt x="0" y="0"/>
                  </a:moveTo>
                  <a:lnTo>
                    <a:pt x="3020036" y="0"/>
                  </a:lnTo>
                  <a:lnTo>
                    <a:pt x="3850546" y="1635858"/>
                  </a:lnTo>
                  <a:lnTo>
                    <a:pt x="3020036" y="3204597"/>
                  </a:lnTo>
                  <a:lnTo>
                    <a:pt x="0" y="3204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CA9">
                <a:alpha val="7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508361" y="226570"/>
              <a:ext cx="2833817" cy="102147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МОДЕЛЬ</a:t>
              </a:r>
              <a:r>
                <a:rPr lang="ru-RU" sz="1600" dirty="0">
                  <a:solidFill>
                    <a:schemeClr val="bg1"/>
                  </a:solidFill>
                </a:rPr>
                <a:t> </a:t>
              </a:r>
              <a:endParaRPr lang="ru-RU" sz="1600" dirty="0" smtClean="0">
                <a:solidFill>
                  <a:schemeClr val="bg1"/>
                </a:solidFill>
              </a:endParaRPr>
            </a:p>
            <a:p>
              <a:r>
                <a:rPr lang="ru-RU" sz="1600" dirty="0" smtClean="0">
                  <a:solidFill>
                    <a:schemeClr val="bg1"/>
                  </a:solidFill>
                </a:rPr>
                <a:t>ВЗАИМОДЕЙСТВИЯ </a:t>
              </a:r>
              <a:r>
                <a:rPr lang="ru-RU" sz="1600" dirty="0">
                  <a:solidFill>
                    <a:schemeClr val="bg1"/>
                  </a:solidFill>
                </a:rPr>
                <a:t>ГОРОДА ГУСЕВА И КЛАСТЕРА </a:t>
              </a:r>
              <a:endParaRPr lang="ru-RU" sz="1600" dirty="0" smtClean="0">
                <a:solidFill>
                  <a:schemeClr val="bg1"/>
                </a:solidFill>
              </a:endParaRPr>
            </a:p>
            <a:p>
              <a:r>
                <a:rPr lang="ru-RU" sz="1600" dirty="0" smtClean="0">
                  <a:solidFill>
                    <a:schemeClr val="bg1"/>
                  </a:solidFill>
                </a:rPr>
                <a:t>«</a:t>
              </a:r>
              <a:r>
                <a:rPr lang="ru-RU" sz="1600" dirty="0">
                  <a:solidFill>
                    <a:schemeClr val="bg1"/>
                  </a:solidFill>
                </a:rPr>
                <a:t>ТЕХНОПОЛИС GS»</a:t>
              </a:r>
            </a:p>
          </p:txBody>
        </p:sp>
        <p:pic>
          <p:nvPicPr>
            <p:cNvPr id="7" name="Picture 8" descr="Картинки по запросу вшэ лого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26"/>
            <a:stretch/>
          </p:blipFill>
          <p:spPr bwMode="auto">
            <a:xfrm>
              <a:off x="1513692" y="2160401"/>
              <a:ext cx="811446" cy="845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680813" y="1327660"/>
              <a:ext cx="2477205" cy="7455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solidFill>
                    <a:schemeClr val="bg1"/>
                  </a:solidFill>
                </a:rPr>
                <a:t>Объединенная </a:t>
              </a:r>
              <a:r>
                <a:rPr lang="ru-RU" sz="1400" dirty="0">
                  <a:solidFill>
                    <a:schemeClr val="bg1"/>
                  </a:solidFill>
                </a:rPr>
                <a:t>инновационная экосистема для работы и жизни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97" y="261059"/>
            <a:ext cx="3714750" cy="4762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7781" y="6197887"/>
            <a:ext cx="1817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Кара Анна</a:t>
            </a:r>
            <a:endParaRPr lang="ru-RU" sz="28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9758" y="6197887"/>
            <a:ext cx="2686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Карасева Алина</a:t>
            </a:r>
            <a:endParaRPr lang="ru-RU" sz="28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60563" y="6202008"/>
            <a:ext cx="34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Лымищенко</a:t>
            </a:r>
            <a:r>
              <a:rPr lang="ru-RU" sz="28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Валерия</a:t>
            </a:r>
            <a:endParaRPr lang="ru-RU" sz="28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167394" y="6271404"/>
            <a:ext cx="0" cy="4497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418537" y="6286346"/>
            <a:ext cx="0" cy="4497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78" y="946325"/>
            <a:ext cx="1190871" cy="12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0939" y="285613"/>
            <a:ext cx="10515600" cy="79775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Разработка проекта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4251" y="765312"/>
            <a:ext cx="38729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974120" y="1782364"/>
            <a:ext cx="2765090" cy="14545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Предприятие - субподрядчик</a:t>
            </a:r>
            <a:endParaRPr lang="ru-RU" dirty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08485" y="1791355"/>
            <a:ext cx="2765090" cy="14545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«</a:t>
            </a:r>
            <a:r>
              <a:rPr lang="ru-RU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Технополис</a:t>
            </a:r>
            <a:r>
              <a:rPr lang="ru-RU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GS</a:t>
            </a:r>
            <a:r>
              <a:rPr lang="ru-RU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»</a:t>
            </a:r>
            <a:endParaRPr lang="ru-RU" dirty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54309" y="1791355"/>
            <a:ext cx="2765090" cy="14545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Совет по управлению </a:t>
            </a:r>
            <a:r>
              <a:rPr lang="ru-RU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«</a:t>
            </a:r>
            <a:r>
              <a:rPr lang="ru-RU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Технополисом</a:t>
            </a:r>
            <a:r>
              <a:rPr lang="ru-RU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en-US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GS</a:t>
            </a:r>
            <a:r>
              <a:rPr lang="ru-RU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»</a:t>
            </a:r>
            <a:endParaRPr lang="ru-RU" dirty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54309" y="4024431"/>
            <a:ext cx="2765090" cy="14545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Жители г. Гусева</a:t>
            </a:r>
            <a:endParaRPr lang="ru-RU" dirty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3145" y="4003944"/>
            <a:ext cx="2765090" cy="14545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Администрация г. Гусева</a:t>
            </a:r>
            <a:endParaRPr lang="ru-RU" dirty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25" name="Стрелка влево 24"/>
          <p:cNvSpPr/>
          <p:nvPr/>
        </p:nvSpPr>
        <p:spPr>
          <a:xfrm rot="2183246">
            <a:off x="3568183" y="3614525"/>
            <a:ext cx="2091642" cy="521164"/>
          </a:xfrm>
          <a:prstGeom prst="leftArrow">
            <a:avLst/>
          </a:prstGeom>
          <a:noFill/>
          <a:ln w="158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3739210" y="4472146"/>
            <a:ext cx="4526558" cy="471199"/>
          </a:xfrm>
          <a:prstGeom prst="leftArrow">
            <a:avLst/>
          </a:prstGeom>
          <a:noFill/>
          <a:ln w="158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 rot="5400000">
            <a:off x="9255356" y="3366844"/>
            <a:ext cx="762995" cy="521164"/>
          </a:xfrm>
          <a:prstGeom prst="leftArrow">
            <a:avLst/>
          </a:prstGeom>
          <a:noFill/>
          <a:ln w="158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 rot="16200000">
            <a:off x="2018086" y="3359196"/>
            <a:ext cx="765682" cy="521164"/>
          </a:xfrm>
          <a:prstGeom prst="leftArrow">
            <a:avLst/>
          </a:prstGeom>
          <a:noFill/>
          <a:ln w="158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>
            <a:off x="7364552" y="2242069"/>
            <a:ext cx="878298" cy="521164"/>
          </a:xfrm>
          <a:prstGeom prst="leftArrow">
            <a:avLst/>
          </a:prstGeom>
          <a:noFill/>
          <a:ln w="158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>
            <a:off x="3739210" y="2251061"/>
            <a:ext cx="869275" cy="521164"/>
          </a:xfrm>
          <a:prstGeom prst="leftArrow">
            <a:avLst/>
          </a:pr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7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0939" y="285613"/>
            <a:ext cx="10515600" cy="79775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Разработка проекта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4251" y="765312"/>
            <a:ext cx="38729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" y="874643"/>
            <a:ext cx="536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Будете ли Вы заинтересованы в </a:t>
            </a:r>
            <a:r>
              <a:rPr lang="ru-RU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создании </a:t>
            </a:r>
            <a:r>
              <a:rPr lang="ru-RU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школ программирования на базе «</a:t>
            </a:r>
            <a:r>
              <a:rPr lang="ru-RU" dirty="0" err="1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Технополиса</a:t>
            </a:r>
            <a:r>
              <a:rPr lang="ru-RU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GS</a:t>
            </a:r>
            <a:r>
              <a:rPr lang="ru-RU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»?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99505947"/>
              </p:ext>
            </p:extLst>
          </p:nvPr>
        </p:nvGraphicFramePr>
        <p:xfrm>
          <a:off x="-1098992" y="1794854"/>
          <a:ext cx="6645028" cy="490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54" l="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88" y="874643"/>
            <a:ext cx="6064848" cy="30475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67131" y="4117529"/>
            <a:ext cx="6649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ctr">
              <a:spcBef>
                <a:spcPts val="600"/>
              </a:spcBef>
            </a:pP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Наше предложение – открыть на базе кластера «</a:t>
            </a:r>
            <a:r>
              <a:rPr lang="ru-RU" sz="2400" dirty="0" err="1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Технополис</a:t>
            </a: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 </a:t>
            </a:r>
            <a:r>
              <a:rPr lang="en-US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GS</a:t>
            </a:r>
            <a:r>
              <a:rPr lang="ru-RU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» инновационное образовательное учреждение в сфере информационных технологий и программирования для заинтересованных в этом </a:t>
            </a:r>
            <a:r>
              <a:rPr lang="ru-RU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детей.</a:t>
            </a:r>
            <a:endParaRPr lang="ru-RU" sz="2400" dirty="0"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9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0939" y="285613"/>
            <a:ext cx="10515600" cy="79775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Разработка проекта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4251" y="765312"/>
            <a:ext cx="38729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94704" y="1313953"/>
            <a:ext cx="4437529" cy="7082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400" dirty="0"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Квалифицированные преподаватели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95102" y="1313953"/>
            <a:ext cx="4866312" cy="7082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400" dirty="0"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Помещение, оснащенное современными </a:t>
            </a:r>
            <a:r>
              <a:rPr lang="ru-RU" sz="2400" dirty="0" smtClean="0"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компьютерами </a:t>
            </a:r>
            <a:endParaRPr lang="ru-RU" sz="2400" dirty="0">
              <a:latin typeface="Calibri Light" panose="020F0302020204030204" pitchFamily="34" charset="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2662" y="775123"/>
            <a:ext cx="3172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libri Light" panose="020F0302020204030204" pitchFamily="34" charset="0"/>
                <a:ea typeface="Microsoft YaHei UI Light" panose="020B0502040204020203" pitchFamily="34" charset="-122"/>
                <a:cs typeface="Calibri Light" panose="020F0302020204030204" pitchFamily="34" charset="0"/>
              </a:rPr>
              <a:t>Что необходимо?</a:t>
            </a:r>
            <a:endParaRPr lang="ru-RU" sz="3200" b="1" dirty="0">
              <a:latin typeface="Calibri Light" panose="020F0302020204030204" pitchFamily="34" charset="0"/>
              <a:ea typeface="Microsoft YaHei UI Light" panose="020B0502040204020203" pitchFamily="34" charset="-122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6975" y="2744777"/>
            <a:ext cx="2651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libri Light" panose="020F0302020204030204" pitchFamily="34" charset="0"/>
                <a:ea typeface="Microsoft YaHei UI Light" panose="020B0502040204020203" pitchFamily="34" charset="-122"/>
                <a:cs typeface="Calibri Light" panose="020F0302020204030204" pitchFamily="34" charset="0"/>
              </a:rPr>
              <a:t>Что это будет?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9015" y="3329552"/>
            <a:ext cx="5148470" cy="854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400" dirty="0"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Дети 3-11 </a:t>
            </a:r>
            <a:r>
              <a:rPr lang="ru-RU" sz="2400" dirty="0" smtClean="0"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классов</a:t>
            </a:r>
            <a:endParaRPr lang="ru-RU" sz="2400" dirty="0">
              <a:latin typeface="Calibri Light" panose="020F0302020204030204" pitchFamily="34" charset="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12944" y="3329552"/>
            <a:ext cx="5148470" cy="8547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000" dirty="0"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Занятия проводятся во второй половине дня, несколько раз в </a:t>
            </a:r>
            <a:r>
              <a:rPr lang="ru-RU" sz="2000" dirty="0"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неделю</a:t>
            </a:r>
            <a:endParaRPr lang="ru-RU" sz="2000" dirty="0">
              <a:latin typeface="Calibri Light" panose="020F0302020204030204" pitchFamily="34" charset="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18584" y="4876799"/>
            <a:ext cx="5148470" cy="13351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Обучение </a:t>
            </a:r>
            <a:r>
              <a:rPr lang="ru-RU" sz="2400" dirty="0"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проводят профессионалы в области математики, физики или информатики. </a:t>
            </a:r>
          </a:p>
        </p:txBody>
      </p:sp>
    </p:spTree>
    <p:extLst>
      <p:ext uri="{BB962C8B-B14F-4D97-AF65-F5344CB8AC3E}">
        <p14:creationId xmlns:p14="http://schemas.microsoft.com/office/powerpoint/2010/main" val="127334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0939" y="285613"/>
            <a:ext cx="10515600" cy="79775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Городская идентичность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4251" y="765312"/>
            <a:ext cx="49145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076" y="1014666"/>
            <a:ext cx="6487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>
              <a:spcBef>
                <a:spcPts val="600"/>
              </a:spcBef>
            </a:pPr>
            <a:r>
              <a:rPr lang="ru-RU" sz="24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Комфортность жизни человека в городе: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80225" y="1671193"/>
            <a:ext cx="2822590" cy="4658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ctr">
              <a:spcBef>
                <a:spcPts val="600"/>
              </a:spcBef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Экономический статус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80225" y="2416454"/>
            <a:ext cx="2822590" cy="4658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ctr">
              <a:spcBef>
                <a:spcPts val="600"/>
              </a:spcBef>
            </a:pP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Доход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80225" y="3161511"/>
            <a:ext cx="2822590" cy="6055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ctr">
              <a:spcBef>
                <a:spcPts val="600"/>
              </a:spcBef>
            </a:pP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Удовлетворение потребностей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80225" y="4046304"/>
            <a:ext cx="2822590" cy="4658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ctr">
              <a:spcBef>
                <a:spcPts val="600"/>
              </a:spcBef>
            </a:pP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Социальный капитал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80225" y="4791361"/>
            <a:ext cx="2822590" cy="5980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ctr">
              <a:spcBef>
                <a:spcPts val="600"/>
              </a:spcBef>
            </a:pP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Места проведения досуга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380225" y="5668690"/>
            <a:ext cx="2822590" cy="6475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ctr">
              <a:spcBef>
                <a:spcPts val="600"/>
              </a:spcBef>
            </a:pP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Общность с другими жителями</a:t>
            </a:r>
          </a:p>
        </p:txBody>
      </p:sp>
      <p:sp>
        <p:nvSpPr>
          <p:cNvPr id="23" name="Овал 22"/>
          <p:cNvSpPr/>
          <p:nvPr/>
        </p:nvSpPr>
        <p:spPr>
          <a:xfrm>
            <a:off x="6396455" y="1245499"/>
            <a:ext cx="4563093" cy="44984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ctr">
              <a:spcBef>
                <a:spcPts val="600"/>
              </a:spcBef>
            </a:pPr>
            <a:r>
              <a:rPr lang="ru-RU" sz="24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Формирование самоидентификации человека с городом подталкивает жителей участвовать в городском развитии </a:t>
            </a:r>
          </a:p>
        </p:txBody>
      </p:sp>
      <p:sp>
        <p:nvSpPr>
          <p:cNvPr id="24" name="Стрелка вправо 23"/>
          <p:cNvSpPr/>
          <p:nvPr/>
        </p:nvSpPr>
        <p:spPr>
          <a:xfrm rot="683081">
            <a:off x="4221219" y="1803710"/>
            <a:ext cx="2446185" cy="430300"/>
          </a:xfrm>
          <a:prstGeom prst="rightArrow">
            <a:avLst>
              <a:gd name="adj1" fmla="val 20000"/>
              <a:gd name="adj2" fmla="val 237500"/>
            </a:avLst>
          </a:prstGeom>
          <a:solidFill>
            <a:schemeClr val="accent1">
              <a:alpha val="0"/>
            </a:schemeClr>
          </a:solidFill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663947">
            <a:off x="4242039" y="2626608"/>
            <a:ext cx="2185871" cy="430300"/>
          </a:xfrm>
          <a:prstGeom prst="rightArrow">
            <a:avLst>
              <a:gd name="adj1" fmla="val 20000"/>
              <a:gd name="adj2" fmla="val 237500"/>
            </a:avLst>
          </a:prstGeom>
          <a:solidFill>
            <a:schemeClr val="accent1">
              <a:alpha val="0"/>
            </a:schemeClr>
          </a:solidFill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4221066" y="3279581"/>
            <a:ext cx="2175389" cy="430300"/>
          </a:xfrm>
          <a:prstGeom prst="rightArrow">
            <a:avLst>
              <a:gd name="adj1" fmla="val 20000"/>
              <a:gd name="adj2" fmla="val 237500"/>
            </a:avLst>
          </a:prstGeom>
          <a:solidFill>
            <a:schemeClr val="accent1">
              <a:alpha val="0"/>
            </a:schemeClr>
          </a:solidFill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21322668">
            <a:off x="4234795" y="3992771"/>
            <a:ext cx="2219681" cy="430300"/>
          </a:xfrm>
          <a:prstGeom prst="rightArrow">
            <a:avLst>
              <a:gd name="adj1" fmla="val 20000"/>
              <a:gd name="adj2" fmla="val 237500"/>
            </a:avLst>
          </a:prstGeom>
          <a:solidFill>
            <a:schemeClr val="accent1">
              <a:alpha val="0"/>
            </a:schemeClr>
          </a:solidFill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20750950">
            <a:off x="4236550" y="4588749"/>
            <a:ext cx="2446185" cy="430300"/>
          </a:xfrm>
          <a:prstGeom prst="rightArrow">
            <a:avLst>
              <a:gd name="adj1" fmla="val 20000"/>
              <a:gd name="adj2" fmla="val 237500"/>
            </a:avLst>
          </a:prstGeom>
          <a:solidFill>
            <a:schemeClr val="accent1">
              <a:alpha val="0"/>
            </a:schemeClr>
          </a:solidFill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20297781">
            <a:off x="4114182" y="5294997"/>
            <a:ext cx="2968721" cy="430300"/>
          </a:xfrm>
          <a:prstGeom prst="rightArrow">
            <a:avLst>
              <a:gd name="adj1" fmla="val 20000"/>
              <a:gd name="adj2" fmla="val 237500"/>
            </a:avLst>
          </a:prstGeom>
          <a:solidFill>
            <a:schemeClr val="accent1">
              <a:alpha val="0"/>
            </a:schemeClr>
          </a:solidFill>
          <a:ln w="63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0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327696" y="1140763"/>
            <a:ext cx="740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Решения по углублению связи человека и города</a:t>
            </a:r>
            <a:endParaRPr lang="ru-RU" sz="24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2278" y="1961322"/>
            <a:ext cx="3459568" cy="4191062"/>
          </a:xfrm>
          <a:prstGeom prst="rect">
            <a:avLst/>
          </a:prstGeom>
          <a:solidFill>
            <a:srgbClr val="85C1E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Проведение городских праздников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:</a:t>
            </a:r>
          </a:p>
          <a:p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День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«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Технополиса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GS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»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Масленица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8 марта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Новый год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01330" y="1961322"/>
            <a:ext cx="3459568" cy="4191062"/>
          </a:xfrm>
          <a:prstGeom prst="rect">
            <a:avLst/>
          </a:prstGeom>
          <a:solidFill>
            <a:srgbClr val="85C1E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Развитие общности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интересов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горожан:</a:t>
            </a:r>
          </a:p>
          <a:p>
            <a:pPr algn="ctr"/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С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оздание элементов культурного ландшафта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Совершение действий по улучшению городской среды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433383" y="1961322"/>
            <a:ext cx="3459568" cy="4191062"/>
          </a:xfrm>
          <a:prstGeom prst="rect">
            <a:avLst/>
          </a:prstGeom>
          <a:solidFill>
            <a:srgbClr val="85C1E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Расширение практической составляющей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идентичности:</a:t>
            </a:r>
          </a:p>
          <a:p>
            <a:pPr algn="ctr"/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Создание единого интернет-портала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«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Технополиса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GS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» 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города Гусева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Проведение конкурсов различной тематики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390939" y="285613"/>
            <a:ext cx="10515600" cy="79775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Городская идентичность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94251" y="765312"/>
            <a:ext cx="49145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14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78296" y="2631247"/>
            <a:ext cx="11410121" cy="79775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Спасибо за внимание</a:t>
            </a:r>
            <a:endParaRPr lang="ru-RU" sz="5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Picture 8" descr="Картинки по запросу вшэ лог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26"/>
          <a:stretch/>
        </p:blipFill>
        <p:spPr bwMode="auto">
          <a:xfrm>
            <a:off x="9517933" y="5574636"/>
            <a:ext cx="1097057" cy="11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15" y="5917363"/>
            <a:ext cx="3714750" cy="4762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69" y="5574637"/>
            <a:ext cx="1190871" cy="12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8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трелка вправо 55"/>
          <p:cNvSpPr/>
          <p:nvPr/>
        </p:nvSpPr>
        <p:spPr>
          <a:xfrm rot="5400000">
            <a:off x="5915590" y="4346266"/>
            <a:ext cx="967588" cy="3035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439478" y="3092023"/>
            <a:ext cx="3676962" cy="1524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0939" y="285613"/>
            <a:ext cx="10515600" cy="797753"/>
          </a:xfrm>
        </p:spPr>
        <p:txBody>
          <a:bodyPr>
            <a:noAutofit/>
          </a:bodyPr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А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нализ развития г. Гусева и «</a:t>
            </a:r>
            <a:r>
              <a:rPr lang="ru-RU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Т</a:t>
            </a:r>
            <a:r>
              <a:rPr lang="ru-RU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ехнополиса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GS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32173" y="813695"/>
            <a:ext cx="93924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7342" y="4842064"/>
            <a:ext cx="496146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>
              <a:spcBef>
                <a:spcPts val="600"/>
              </a:spcBef>
            </a:pPr>
            <a:r>
              <a:rPr lang="ru-RU" sz="20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Производственная зона</a:t>
            </a:r>
            <a:endParaRPr lang="ru-RU" sz="1600" b="1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ОАО «</a:t>
            </a:r>
            <a:r>
              <a:rPr lang="ru-RU" sz="1600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ДжиЭс-Нанотех</a:t>
            </a:r>
            <a:r>
              <a:rPr lang="ru-RU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»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«НПО «Цифровые телевизионные системы»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ООО «</a:t>
            </a:r>
            <a:r>
              <a:rPr lang="ru-RU" sz="1600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Пранкор</a:t>
            </a:r>
            <a:r>
              <a:rPr lang="ru-RU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»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ООО «Первая картонажная фабрика»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ООО «ДСК «Белый ключ»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2104" y="825362"/>
            <a:ext cx="43685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Образование</a:t>
            </a:r>
            <a:endParaRPr lang="ru-RU" sz="2000" b="1" dirty="0"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Гусевский политехнический техникум.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Гусевский агропромышленный колледж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Детско-юношеский центр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3 школы в г. Гусеве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Детская школа искусств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23503" y="2979548"/>
            <a:ext cx="243560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80000" algn="just">
              <a:spcBef>
                <a:spcPts val="600"/>
              </a:spcBef>
            </a:pPr>
            <a:r>
              <a:rPr lang="ru-RU" sz="20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Венчурный фонд</a:t>
            </a:r>
            <a:endParaRPr lang="ru-RU" sz="2000" b="1" dirty="0"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GS </a:t>
            </a:r>
            <a:r>
              <a:rPr lang="ru-RU" sz="1600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Venture</a:t>
            </a:r>
            <a:endParaRPr lang="ru-RU" sz="1600" b="1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673" y="4110028"/>
            <a:ext cx="3511218" cy="1264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indent="180000" algn="r">
              <a:lnSpc>
                <a:spcPct val="90000"/>
              </a:lnSpc>
              <a:spcBef>
                <a:spcPts val="600"/>
              </a:spcBef>
            </a:pPr>
            <a:r>
              <a:rPr lang="ru-RU" sz="2000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Креативное </a:t>
            </a:r>
            <a:r>
              <a:rPr lang="ru-RU" sz="2000" b="1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пространство</a:t>
            </a:r>
          </a:p>
          <a:p>
            <a:pPr marL="285750" lvl="0" indent="-285750" algn="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МАУ «ФОК города Гусева»</a:t>
            </a:r>
          </a:p>
          <a:p>
            <a:pPr marL="285750" indent="-285750" algn="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3D </a:t>
            </a:r>
            <a:r>
              <a:rPr lang="ru-RU" sz="1600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Кинотеатр в Гусеве</a:t>
            </a:r>
          </a:p>
          <a:p>
            <a:pPr marL="285750" indent="-285750" algn="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Молодёжный </a:t>
            </a:r>
            <a:r>
              <a:rPr lang="ru-RU" sz="1600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актив</a:t>
            </a:r>
            <a:endParaRPr lang="ru-RU" sz="1600" dirty="0" smtClean="0">
              <a:solidFill>
                <a:prstClr val="black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88803" y="4055137"/>
            <a:ext cx="3351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0000">
              <a:spcBef>
                <a:spcPts val="600"/>
              </a:spcBef>
            </a:pPr>
            <a:r>
              <a:rPr lang="ru-RU" sz="2000" b="1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Зоны </a:t>
            </a:r>
            <a:r>
              <a:rPr lang="ru-RU" sz="2000" b="1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отдыха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Городской парк в г. Гусеве</a:t>
            </a:r>
            <a:r>
              <a:rPr lang="ru-RU" sz="1600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ГРЭСовский</a:t>
            </a:r>
            <a:r>
              <a:rPr lang="ru-RU" sz="1600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лес.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Сквер у памятника «Штыковая атака»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Сквер у скульптуры лося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Аллея Славы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Сквер </a:t>
            </a:r>
            <a:r>
              <a:rPr lang="ru-RU" sz="1600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студента</a:t>
            </a:r>
            <a:endParaRPr lang="ru-RU" sz="1600" dirty="0">
              <a:solidFill>
                <a:prstClr val="black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31405" y="928937"/>
            <a:ext cx="43574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r">
              <a:spcBef>
                <a:spcPts val="600"/>
              </a:spcBef>
            </a:pPr>
            <a:r>
              <a:rPr lang="ru-RU" sz="20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Жилая зона</a:t>
            </a:r>
          </a:p>
          <a:p>
            <a:pPr algn="r">
              <a:spcBef>
                <a:spcPts val="600"/>
              </a:spcBef>
            </a:pPr>
            <a:r>
              <a:rPr lang="ru-RU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Город </a:t>
            </a:r>
            <a:r>
              <a:rPr lang="ru-RU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Гусев: Население </a:t>
            </a:r>
            <a:r>
              <a:rPr lang="ru-RU" sz="16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28 204 чел</a:t>
            </a:r>
          </a:p>
          <a:p>
            <a:pPr algn="r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«</a:t>
            </a:r>
            <a:r>
              <a:rPr lang="ru-RU" sz="1600" dirty="0" err="1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Технополис</a:t>
            </a:r>
            <a:r>
              <a:rPr lang="ru-RU" sz="1600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GS</a:t>
            </a:r>
            <a:r>
              <a:rPr lang="ru-RU" sz="1600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»</a:t>
            </a:r>
            <a:endParaRPr lang="ru-RU" sz="1600" dirty="0">
              <a:solidFill>
                <a:prstClr val="black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algn="r">
              <a:spcBef>
                <a:spcPts val="600"/>
              </a:spcBef>
            </a:pPr>
            <a:r>
              <a:rPr lang="ru-RU" sz="1600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Коттеджный </a:t>
            </a:r>
            <a:r>
              <a:rPr lang="ru-RU" sz="1600" dirty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поселок на 4500 </a:t>
            </a:r>
            <a:r>
              <a:rPr lang="ru-RU" sz="1600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жителей</a:t>
            </a:r>
            <a:endParaRPr lang="ru-RU" sz="1600" dirty="0">
              <a:solidFill>
                <a:prstClr val="black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marL="285750" indent="-285750" algn="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600" b="1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4909" y="2568977"/>
            <a:ext cx="343438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0000" algn="r">
              <a:spcBef>
                <a:spcPts val="60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Здравоохранение</a:t>
            </a:r>
            <a:endParaRPr lang="ru-RU" sz="2400" b="1" dirty="0">
              <a:solidFill>
                <a:prstClr val="black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algn="r">
              <a:spcBef>
                <a:spcPts val="600"/>
              </a:spcBef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Муниципальное 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учреждение здраво-охранения 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«</a:t>
            </a:r>
            <a:r>
              <a:rPr lang="ru-RU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Гусевская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 ЦРБ»</a:t>
            </a:r>
          </a:p>
          <a:p>
            <a:pPr lvl="0" algn="r">
              <a:spcBef>
                <a:spcPts val="600"/>
              </a:spcBef>
            </a:pPr>
            <a:endParaRPr lang="ru-RU" b="1" dirty="0">
              <a:solidFill>
                <a:prstClr val="black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34324" y="3438055"/>
            <a:ext cx="3487269" cy="830997"/>
          </a:xfrm>
          <a:prstGeom prst="rect">
            <a:avLst/>
          </a:prstGeom>
          <a:noFill/>
          <a:effectLst>
            <a:glow rad="1016000">
              <a:schemeClr val="accent1">
                <a:alpha val="40000"/>
              </a:schemeClr>
            </a:glow>
            <a:outerShdw blurRad="50800" dist="228600" dir="600000" sx="66000" sy="66000" algn="ctr" rotWithShape="0">
              <a:srgbClr val="000000"/>
            </a:outerShdw>
            <a:reflection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«</a:t>
            </a:r>
            <a:r>
              <a:rPr lang="ru-RU" sz="2400" b="1" dirty="0" err="1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Технополис</a:t>
            </a:r>
            <a:r>
              <a:rPr lang="ru-RU" sz="2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lang="en-US" sz="2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GS</a:t>
            </a:r>
            <a:r>
              <a:rPr lang="ru-RU" sz="2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» </a:t>
            </a:r>
            <a:r>
              <a:rPr lang="en-US" sz="2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&amp;</a:t>
            </a:r>
            <a:r>
              <a:rPr lang="ru-RU" sz="2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lang="ru-RU" sz="2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Гусев</a:t>
            </a:r>
            <a:endParaRPr lang="ru-RU" sz="24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53" name="Стрелка вправо 52"/>
          <p:cNvSpPr/>
          <p:nvPr/>
        </p:nvSpPr>
        <p:spPr>
          <a:xfrm rot="16200000">
            <a:off x="6922755" y="2779796"/>
            <a:ext cx="967588" cy="3035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7862569" y="3261673"/>
            <a:ext cx="967588" cy="3035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7895701" y="4142933"/>
            <a:ext cx="967588" cy="3035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16200000">
            <a:off x="4644618" y="2788610"/>
            <a:ext cx="967588" cy="3035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10800000">
            <a:off x="3779298" y="3261673"/>
            <a:ext cx="967588" cy="3035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 rot="10800000">
            <a:off x="3779298" y="4142933"/>
            <a:ext cx="967588" cy="3035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3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0939" y="285613"/>
            <a:ext cx="10515600" cy="797753"/>
          </a:xfrm>
        </p:spPr>
        <p:txBody>
          <a:bodyPr>
            <a:normAutofit/>
          </a:bodyPr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А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нализ предпочтений жителей г. Гусева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32173" y="813695"/>
            <a:ext cx="77444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447789142"/>
              </p:ext>
            </p:extLst>
          </p:nvPr>
        </p:nvGraphicFramePr>
        <p:xfrm>
          <a:off x="189947" y="1007163"/>
          <a:ext cx="4113696" cy="402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0444167"/>
              </p:ext>
            </p:extLst>
          </p:nvPr>
        </p:nvGraphicFramePr>
        <p:xfrm>
          <a:off x="7802591" y="1033724"/>
          <a:ext cx="4044122" cy="402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24678" y="5335885"/>
            <a:ext cx="10962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Чаще о недостатке мест для проведения отдыха говорят люди </a:t>
            </a:r>
            <a:r>
              <a:rPr lang="ru-RU" sz="28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25-34 лет</a:t>
            </a:r>
            <a:endParaRPr lang="ru-RU" sz="28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625206457"/>
              </p:ext>
            </p:extLst>
          </p:nvPr>
        </p:nvGraphicFramePr>
        <p:xfrm>
          <a:off x="5128412" y="2557725"/>
          <a:ext cx="2007652" cy="2133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4439478" y="1033724"/>
            <a:ext cx="32732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редпочитают </a:t>
            </a:r>
            <a:r>
              <a:rPr lang="ru-RU" dirty="0" smtClean="0">
                <a:solidFill>
                  <a:prstClr val="black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тип </a:t>
            </a: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отдыха, основанный на </a:t>
            </a:r>
            <a:r>
              <a:rPr lang="ru-RU" dirty="0" smtClean="0">
                <a:solidFill>
                  <a:prstClr val="black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общении, варианты</a:t>
            </a: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: на </a:t>
            </a:r>
            <a:r>
              <a:rPr lang="ru-RU" dirty="0" smtClean="0">
                <a:solidFill>
                  <a:prstClr val="black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природу с </a:t>
            </a: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семьей, </a:t>
            </a:r>
            <a:r>
              <a:rPr lang="ru-RU" dirty="0" smtClean="0">
                <a:solidFill>
                  <a:prstClr val="black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друзьями, в </a:t>
            </a: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ресторан, кафе, в клуб, в </a:t>
            </a:r>
            <a:r>
              <a:rPr lang="ru-RU" dirty="0" smtClean="0">
                <a:solidFill>
                  <a:prstClr val="black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гости.</a:t>
            </a:r>
            <a:endParaRPr lang="ru-RU" dirty="0">
              <a:solidFill>
                <a:prstClr val="black"/>
              </a:solidFill>
              <a:latin typeface="Calibri Light" panose="020F0302020204030204" pitchFamily="34" charset="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0800000" flipH="1">
            <a:off x="6519254" y="2485342"/>
            <a:ext cx="305616" cy="37262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13018" y="2981296"/>
            <a:ext cx="676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Calibri Light" panose="020F0302020204030204" pitchFamily="34" charset="0"/>
                <a:ea typeface="Microsoft JhengHei Light" panose="020B0304030504040204" pitchFamily="34" charset="-120"/>
                <a:cs typeface="Calibri Light" panose="020F0302020204030204" pitchFamily="34" charset="0"/>
              </a:rPr>
              <a:t>63%</a:t>
            </a:r>
            <a:endParaRPr lang="ru-RU" sz="1600" b="1" dirty="0">
              <a:solidFill>
                <a:prstClr val="black"/>
              </a:solidFill>
              <a:latin typeface="Calibri Light" panose="020F0302020204030204" pitchFamily="34" charset="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4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0939" y="285613"/>
            <a:ext cx="10515600" cy="797753"/>
          </a:xfrm>
        </p:spPr>
        <p:txBody>
          <a:bodyPr>
            <a:normAutofit/>
          </a:bodyPr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Анализ предпочтений жителей г. Гусева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57056513"/>
              </p:ext>
            </p:extLst>
          </p:nvPr>
        </p:nvGraphicFramePr>
        <p:xfrm>
          <a:off x="0" y="1723663"/>
          <a:ext cx="6188347" cy="467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8843" y="1048581"/>
            <a:ext cx="642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Как часто вы бываете в «</a:t>
            </a:r>
            <a:r>
              <a:rPr lang="ru-RU" sz="2400" dirty="0" err="1" smtClean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Технополисе</a:t>
            </a:r>
            <a:r>
              <a:rPr lang="ru-RU" sz="2400" dirty="0" smtClean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GS</a:t>
            </a:r>
            <a:r>
              <a:rPr lang="ru-RU" sz="2400" dirty="0" smtClean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»?</a:t>
            </a:r>
            <a:endParaRPr lang="ru-RU" sz="2400" dirty="0">
              <a:solidFill>
                <a:prstClr val="black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73319292"/>
              </p:ext>
            </p:extLst>
          </p:nvPr>
        </p:nvGraphicFramePr>
        <p:xfrm>
          <a:off x="6592956" y="2179291"/>
          <a:ext cx="4760844" cy="391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828183" y="1051693"/>
            <a:ext cx="4434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С какой целью вы посещаете</a:t>
            </a:r>
            <a:br>
              <a:rPr lang="ru-RU" sz="2400" dirty="0" smtClean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ru-RU" sz="2400" dirty="0" smtClean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«</a:t>
            </a:r>
            <a:r>
              <a:rPr lang="ru-RU" sz="2400" dirty="0" err="1" smtClean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Технополис</a:t>
            </a:r>
            <a:r>
              <a:rPr lang="ru-RU" sz="2400" dirty="0" smtClean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GS</a:t>
            </a:r>
            <a:r>
              <a:rPr lang="ru-RU" sz="2400" dirty="0" smtClean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»?</a:t>
            </a:r>
            <a:endParaRPr lang="ru-RU" sz="2400" dirty="0">
              <a:solidFill>
                <a:prstClr val="black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32173" y="813695"/>
            <a:ext cx="77444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4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789267296"/>
              </p:ext>
            </p:extLst>
          </p:nvPr>
        </p:nvGraphicFramePr>
        <p:xfrm>
          <a:off x="288235" y="1196744"/>
          <a:ext cx="5685182" cy="503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91836472"/>
              </p:ext>
            </p:extLst>
          </p:nvPr>
        </p:nvGraphicFramePr>
        <p:xfrm>
          <a:off x="6092686" y="1196744"/>
          <a:ext cx="5883966" cy="503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390939" y="285613"/>
            <a:ext cx="10515600" cy="7977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Анализ предпочтений жителей г. Гусева</a:t>
            </a:r>
            <a:endParaRPr lang="ru-RU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32173" y="813695"/>
            <a:ext cx="77444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80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0939" y="285613"/>
            <a:ext cx="10515600" cy="797753"/>
          </a:xfrm>
        </p:spPr>
        <p:txBody>
          <a:bodyPr>
            <a:normAutofit/>
          </a:bodyPr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Анализ зарубежного опыта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4251" y="765312"/>
            <a:ext cx="52379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t="19855" r="9602" b="21449"/>
          <a:stretch/>
        </p:blipFill>
        <p:spPr>
          <a:xfrm>
            <a:off x="6559826" y="1139048"/>
            <a:ext cx="5172690" cy="2815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235" y="946093"/>
            <a:ext cx="2645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Technopolis</a:t>
            </a:r>
            <a:r>
              <a:rPr lang="ru-RU" sz="2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/>
            </a:r>
            <a:br>
              <a:rPr lang="ru-RU" sz="2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ru-RU" sz="2400" b="1" dirty="0" err="1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Оулу</a:t>
            </a:r>
            <a:r>
              <a:rPr lang="ru-RU" sz="2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, Финляндия</a:t>
            </a:r>
            <a:endParaRPr lang="ru-RU" sz="24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6" y="3954828"/>
            <a:ext cx="5172690" cy="29031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157" y="1834759"/>
            <a:ext cx="589690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С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еть предприятий и организаций в промышленности и сфере услуг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 </a:t>
            </a:r>
            <a:r>
              <a:rPr lang="ru-RU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С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пециализируется в области беспроводных, а также информационно-коммуникационных технологиях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В число организаций, производящих знания и информацию, входят Университет </a:t>
            </a:r>
            <a:r>
              <a:rPr lang="ru-RU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Оулу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, университетская больница, Политехнический институт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 «Гибкое» планирование научно-исследовательских проектов позволяет сосредоточиться на прикладных, а не фундаментальных исследованиях, что делает Политехнический институт более выгодным с экономической точки зрения партнером для компаний.</a:t>
            </a:r>
            <a:endParaRPr lang="ru-RU" dirty="0"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1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0939" y="285613"/>
            <a:ext cx="10515600" cy="79775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Анализ опыта в России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4251" y="765312"/>
            <a:ext cx="52379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089062" y="1657960"/>
            <a:ext cx="536081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>
              <a:spcBef>
                <a:spcPts val="600"/>
              </a:spcBef>
            </a:pPr>
            <a:r>
              <a:rPr lang="ru-RU" sz="2000" b="1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Автомобильный кластер</a:t>
            </a:r>
            <a:r>
              <a:rPr lang="ru-RU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.</a:t>
            </a:r>
            <a:endParaRPr lang="ru-RU" sz="2000" dirty="0" smtClean="0"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  <a:p>
            <a:pPr indent="180000">
              <a:spcBef>
                <a:spcPts val="600"/>
              </a:spcBef>
            </a:pPr>
            <a:r>
              <a:rPr lang="ru-RU" sz="20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В </a:t>
            </a:r>
            <a:r>
              <a:rPr lang="ru-RU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2007 г. был открыт областной Центра подготовки и переподготовки специалистов </a:t>
            </a:r>
            <a:r>
              <a:rPr lang="ru-RU" sz="2000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для </a:t>
            </a:r>
            <a:r>
              <a:rPr lang="ru-RU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автомобильной промышленности, который ведет целевое опережающее обучение рабочих для российского завода «Фольксваген». Центр, созданный на базе трех профлицеев области, находится в системе государственного профобразования. С 2010 года центр занялся и программами опережающего обучения для предприятий Калужской области в целом.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" y="1577767"/>
            <a:ext cx="6079312" cy="4210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50" y="1177657"/>
            <a:ext cx="3903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80000" algn="just">
              <a:spcBef>
                <a:spcPts val="600"/>
              </a:spcBef>
            </a:pPr>
            <a:r>
              <a:rPr lang="ru-RU" sz="2000" b="1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Кластеры Калужской области</a:t>
            </a:r>
            <a:endParaRPr lang="ru-RU" sz="2000" b="1" dirty="0"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0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0939" y="285613"/>
            <a:ext cx="10515600" cy="797753"/>
          </a:xfrm>
        </p:spPr>
        <p:txBody>
          <a:bodyPr>
            <a:normAutofit/>
          </a:bodyPr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Анализ зарубежного опыта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4251" y="765312"/>
            <a:ext cx="52379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2157" y="1620971"/>
            <a:ext cx="6565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Эдинбургский центр трансфера технологий </a:t>
            </a:r>
            <a:endParaRPr lang="ru-RU" sz="24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157" y="2519065"/>
            <a:ext cx="589690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Первый офис был открыт в </a:t>
            </a:r>
            <a:r>
              <a:rPr lang="ru-RU" dirty="0" err="1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Эдинбургском</a:t>
            </a: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 Королевском Университете в 1987 году. С тех пор кластер расширился и сейчас предоставляет оборудованные на высоком уровне офисы для начинающих компаний и групп, занимающихся исследованием и разработкой программ.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Segoe UI Light" panose="020B0502040204020203" pitchFamily="34" charset="0"/>
              </a:rPr>
              <a:t> Кроме исследований и разработки проектов, центр в Эдинбурге осуществляет поддержку при начальном развитии бизнеса, включая консультации с опытными бизнесменами, участие в семинарах, предоставляя возможность использования информационных сетей. </a:t>
            </a:r>
            <a:endParaRPr lang="ru-RU" dirty="0">
              <a:latin typeface="Microsoft JhengHei Light" panose="020B0304030504040204" pitchFamily="34" charset="-120"/>
              <a:ea typeface="Microsoft JhengHei Light" panose="020B0304030504040204" pitchFamily="34" charset="-120"/>
              <a:cs typeface="Segoe UI Light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41" y="1449618"/>
            <a:ext cx="3782939" cy="25276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67" y="4349741"/>
            <a:ext cx="5366475" cy="176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6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0939" y="285613"/>
            <a:ext cx="10515600" cy="79775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Разработка проекта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4251" y="765312"/>
            <a:ext cx="38729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3435" y="2494602"/>
            <a:ext cx="5281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400" b="1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Северная Америка </a:t>
            </a:r>
          </a:p>
          <a:p>
            <a:r>
              <a:rPr lang="ru-RU" sz="24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Национальный совет по государственно-частному партнерству</a:t>
            </a:r>
          </a:p>
          <a:p>
            <a:pPr marL="285750" indent="-285750">
              <a:buFont typeface="Arial"/>
              <a:buChar char="•"/>
            </a:pPr>
            <a:r>
              <a:rPr lang="ru-RU" sz="2400" b="1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Европа</a:t>
            </a:r>
          </a:p>
          <a:p>
            <a:r>
              <a:rPr lang="ru-RU" sz="24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Фонды </a:t>
            </a:r>
            <a:r>
              <a:rPr lang="ru-RU" sz="2400" dirty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для финансирования </a:t>
            </a:r>
            <a:r>
              <a:rPr lang="ru-RU" sz="24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науки</a:t>
            </a:r>
            <a:endParaRPr lang="ru-RU" sz="2400" dirty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  <a:p>
            <a:pPr marL="285750" indent="-285750">
              <a:buFont typeface="Arial"/>
              <a:buChar char="•"/>
            </a:pPr>
            <a:r>
              <a:rPr lang="ru-RU" sz="2400" b="1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Япония</a:t>
            </a:r>
          </a:p>
          <a:p>
            <a:r>
              <a:rPr lang="ru-RU" sz="2400" dirty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С</a:t>
            </a:r>
            <a:r>
              <a:rPr lang="ru-RU" sz="24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пециализированные </a:t>
            </a:r>
            <a:r>
              <a:rPr lang="ru-RU" sz="2400" dirty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Научные центры при университетах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41341" y="979998"/>
            <a:ext cx="4507399" cy="115293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Совет по управлению </a:t>
            </a:r>
            <a:r>
              <a:rPr lang="ru-RU" sz="24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«</a:t>
            </a:r>
            <a:r>
              <a:rPr lang="ru-RU" sz="2400" dirty="0" err="1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Технополисом</a:t>
            </a:r>
            <a:r>
              <a:rPr lang="ru-RU" sz="24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en-US" sz="24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GS</a:t>
            </a:r>
            <a:r>
              <a:rPr lang="ru-RU" sz="2400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»</a:t>
            </a:r>
            <a:endParaRPr lang="ru-RU" sz="2400" dirty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994380" y="2148466"/>
            <a:ext cx="586409" cy="665922"/>
          </a:xfrm>
          <a:prstGeom prst="downArrow">
            <a:avLst/>
          </a:prstGeom>
          <a:noFill/>
          <a:ln w="158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56253" y="2814388"/>
            <a:ext cx="4492487" cy="963261"/>
          </a:xfrm>
          <a:prstGeom prst="round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разрешение организационно-правовых вопросов управления </a:t>
            </a:r>
            <a:r>
              <a:rPr lang="ru-RU" dirty="0" smtClean="0">
                <a:solidFill>
                  <a:schemeClr val="tx1"/>
                </a:solidFill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Технополис</a:t>
            </a:r>
            <a:r>
              <a:rPr lang="ru-RU" dirty="0" smtClean="0">
                <a:solidFill>
                  <a:schemeClr val="tx1"/>
                </a:solidFill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GS</a:t>
            </a:r>
            <a:r>
              <a:rPr lang="ru-RU" dirty="0" smtClean="0">
                <a:solidFill>
                  <a:schemeClr val="tx1"/>
                </a:solidFill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»</a:t>
            </a:r>
            <a:endParaRPr lang="ru-RU" dirty="0">
              <a:solidFill>
                <a:schemeClr val="tx1"/>
              </a:solidFill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41342" y="5438950"/>
            <a:ext cx="4492487" cy="963261"/>
          </a:xfrm>
          <a:prstGeom prst="round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экономическая, маркетинговая, управленческая, юридическая поддержка </a:t>
            </a:r>
            <a:r>
              <a:rPr lang="ru-RU" dirty="0" smtClean="0">
                <a:solidFill>
                  <a:schemeClr val="tx1"/>
                </a:solidFill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Технополис</a:t>
            </a:r>
            <a:r>
              <a:rPr lang="en-US" dirty="0" smtClean="0">
                <a:solidFill>
                  <a:schemeClr val="tx1"/>
                </a:solidFill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 GS</a:t>
            </a:r>
            <a:r>
              <a:rPr lang="ru-RU" dirty="0" smtClean="0">
                <a:solidFill>
                  <a:schemeClr val="tx1"/>
                </a:solidFill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»</a:t>
            </a:r>
            <a:endParaRPr lang="ru-RU" dirty="0">
              <a:solidFill>
                <a:schemeClr val="tx1"/>
              </a:solidFill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56253" y="4126669"/>
            <a:ext cx="4492487" cy="963261"/>
          </a:xfrm>
          <a:prstGeom prst="round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администрирование Венчурного фонда (распределение инвестиций</a:t>
            </a:r>
            <a:r>
              <a:rPr lang="ru-RU" dirty="0" smtClean="0">
                <a:solidFill>
                  <a:schemeClr val="tx1"/>
                </a:solidFill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)</a:t>
            </a:r>
            <a:endParaRPr lang="ru-RU" dirty="0">
              <a:solidFill>
                <a:schemeClr val="tx1"/>
              </a:solidFill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3534" y="1473682"/>
            <a:ext cx="4731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icrosoft JhengHei UI Light" panose="020B0304030504040204" pitchFamily="34" charset="-128"/>
                <a:ea typeface="Microsoft JhengHei UI Light" panose="020B0304030504040204" pitchFamily="34" charset="-128"/>
                <a:cs typeface="Microsoft JhengHei UI Light" panose="020B0304030504040204" pitchFamily="34" charset="-128"/>
              </a:rPr>
              <a:t>Мировой опыт</a:t>
            </a:r>
            <a:endParaRPr lang="ru-RU" sz="2400" b="1" dirty="0">
              <a:latin typeface="Microsoft JhengHei UI Light" panose="020B0304030504040204" pitchFamily="34" charset="-128"/>
              <a:ea typeface="Microsoft JhengHei UI Light" panose="020B0304030504040204" pitchFamily="34" charset="-128"/>
              <a:cs typeface="Microsoft JhengHei UI Light" panose="020B0304030504040204" pitchFamily="34" charset="-128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828800" y="1935347"/>
            <a:ext cx="0" cy="5592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32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715</Words>
  <Application>Microsoft Office PowerPoint</Application>
  <PresentationFormat>Произвольный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PRESENTATIONLOAD</vt:lpstr>
      <vt:lpstr>Презентация PowerPoint</vt:lpstr>
      <vt:lpstr>Анализ развития г. Гусева и «Технополиса GS»</vt:lpstr>
      <vt:lpstr>Анализ предпочтений жителей г. Гусева</vt:lpstr>
      <vt:lpstr>Анализ предпочтений жителей г. Гусева</vt:lpstr>
      <vt:lpstr>Презентация PowerPoint</vt:lpstr>
      <vt:lpstr>Анализ зарубежного опыта</vt:lpstr>
      <vt:lpstr>Анализ опыта в России</vt:lpstr>
      <vt:lpstr>Анализ зарубежного опыта</vt:lpstr>
      <vt:lpstr>Разработка проекта</vt:lpstr>
      <vt:lpstr>Разработка проекта</vt:lpstr>
      <vt:lpstr>Разработка проекта</vt:lpstr>
      <vt:lpstr>Разработка проекта</vt:lpstr>
      <vt:lpstr>Городская идентичность</vt:lpstr>
      <vt:lpstr>Городская идентичность</vt:lpstr>
      <vt:lpstr>Спасибо за внимание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Карасева</dc:creator>
  <cp:lastModifiedBy>Ann</cp:lastModifiedBy>
  <cp:revision>52</cp:revision>
  <dcterms:created xsi:type="dcterms:W3CDTF">2016-11-18T20:28:13Z</dcterms:created>
  <dcterms:modified xsi:type="dcterms:W3CDTF">2016-11-25T11:50:30Z</dcterms:modified>
</cp:coreProperties>
</file>