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4" r:id="rId10"/>
    <p:sldId id="285" r:id="rId11"/>
    <p:sldId id="265" r:id="rId12"/>
    <p:sldId id="266" r:id="rId13"/>
    <p:sldId id="267" r:id="rId14"/>
    <p:sldId id="286" r:id="rId15"/>
    <p:sldId id="287" r:id="rId16"/>
    <p:sldId id="270" r:id="rId17"/>
    <p:sldId id="271" r:id="rId18"/>
    <p:sldId id="288" r:id="rId19"/>
    <p:sldId id="289" r:id="rId20"/>
    <p:sldId id="290" r:id="rId21"/>
    <p:sldId id="279" r:id="rId22"/>
  </p:sldIdLst>
  <p:sldSz cx="9144000" cy="5143500" type="screen16x9"/>
  <p:notesSz cx="6858000" cy="9144000"/>
  <p:embeddedFontLst>
    <p:embeddedFont>
      <p:font typeface="Droid Serif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я Семенюк" initials="ТС" lastIdx="1" clrIdx="0">
    <p:extLst>
      <p:ext uri="{19B8F6BF-5375-455C-9EA6-DF929625EA0E}">
        <p15:presenceInfo xmlns:p15="http://schemas.microsoft.com/office/powerpoint/2012/main" userId="1f1aa6a61e2c20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4849E2-0C94-4775-9CB5-B642415D3906}">
  <a:tblStyle styleId="{1D4849E2-0C94-4775-9CB5-B642415D390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>
        <p:scale>
          <a:sx n="98" d="100"/>
          <a:sy n="9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30T03:10:19.52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6538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51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02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36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45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573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3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335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2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0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8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9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90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00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1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1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2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9E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2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E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43434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1pPr>
            <a:lvl2pPr lvl="1" algn="ctr" rtl="0">
              <a:spcBef>
                <a:spcPts val="0"/>
              </a:spcBef>
              <a:defRPr sz="1800" i="1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lvl="8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3853200" y="293593"/>
            <a:ext cx="14376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1052" y="9560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885291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58124" y="550425"/>
            <a:ext cx="8028197" cy="4042637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43434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58124" y="550425"/>
            <a:ext cx="8028197" cy="4042637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390165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2105198" y="1523220"/>
            <a:ext cx="556749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000" dirty="0" smtClean="0"/>
              <a:t>Создание ТОР на территории Крыма</a:t>
            </a:r>
            <a:endParaRPr lang="en" sz="4000" dirty="0"/>
          </a:p>
        </p:txBody>
      </p:sp>
      <p:sp>
        <p:nvSpPr>
          <p:cNvPr id="49" name="Shape 49"/>
          <p:cNvSpPr/>
          <p:nvPr/>
        </p:nvSpPr>
        <p:spPr>
          <a:xfrm>
            <a:off x="4255104" y="512098"/>
            <a:ext cx="633839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6310" y="3543300"/>
            <a:ext cx="3451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Татьяна Семенюк</a:t>
            </a:r>
          </a:p>
          <a:p>
            <a:pPr algn="r"/>
            <a:r>
              <a:rPr lang="ru-RU" dirty="0"/>
              <a:t>с</a:t>
            </a:r>
            <a:r>
              <a:rPr lang="ru-RU" dirty="0" smtClean="0"/>
              <a:t>тудентка 2 курса </a:t>
            </a:r>
            <a:r>
              <a:rPr lang="ru-RU" dirty="0" err="1" smtClean="0"/>
              <a:t>МЭиМП</a:t>
            </a:r>
            <a:endParaRPr lang="ru-RU" dirty="0" smtClean="0"/>
          </a:p>
          <a:p>
            <a:pPr algn="r"/>
            <a:r>
              <a:rPr lang="ru-RU" dirty="0" smtClean="0"/>
              <a:t>Международные отношения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650" y="52655"/>
            <a:ext cx="2660700" cy="733799"/>
          </a:xfrm>
        </p:spPr>
        <p:txBody>
          <a:bodyPr/>
          <a:lstStyle/>
          <a:p>
            <a:r>
              <a:rPr lang="ru-RU" sz="1600" dirty="0" smtClean="0"/>
              <a:t>Распределение турпотоков по регионам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2141" y="956003"/>
            <a:ext cx="3435951" cy="296549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ЮБК – основные культурные и архитектурные памятники + природные объекты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Западное побережье – санаторно-курортный регион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Восточное побережье – прибрежные зоны, как Черного, так и Азовского морей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Центральный регион не является привлекательным для туристов местом, поскольку там сосредоточены в основном административные сектора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-674" r="15712" b="674"/>
          <a:stretch/>
        </p:blipFill>
        <p:spPr>
          <a:xfrm>
            <a:off x="3025301" y="825364"/>
            <a:ext cx="4893013" cy="2886478"/>
          </a:xfr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-674" r="15712" b="674"/>
          <a:stretch/>
        </p:blipFill>
        <p:spPr>
          <a:xfrm>
            <a:off x="3878092" y="1335982"/>
            <a:ext cx="4893013" cy="2886478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-1685" r="15438" b="1685"/>
          <a:stretch/>
        </p:blipFill>
        <p:spPr>
          <a:xfrm>
            <a:off x="3887819" y="1335982"/>
            <a:ext cx="4883286" cy="2886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0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045926" y="29315"/>
            <a:ext cx="3052146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dirty="0" smtClean="0"/>
              <a:t>Размещение </a:t>
            </a:r>
            <a:r>
              <a:rPr lang="ru-RU" sz="2400" dirty="0" err="1" smtClean="0"/>
              <a:t>ТОРа</a:t>
            </a:r>
            <a:r>
              <a:rPr lang="ru-RU" sz="2400" dirty="0" smtClean="0"/>
              <a:t> </a:t>
            </a:r>
            <a:endParaRPr lang="en" sz="2400" dirty="0"/>
          </a:p>
        </p:txBody>
      </p:sp>
      <p:pic>
        <p:nvPicPr>
          <p:cNvPr id="2050" name="Picture 2" descr="http://www.100kart.ru/netcat_files/568/475/h_edc9142dbbcdf62068b7898c6ad6b9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81" y="582964"/>
            <a:ext cx="6414853" cy="3930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438" y="4513634"/>
            <a:ext cx="590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Кадастровый квартал: 90:23:020201, 90:23:03122, 90:23:03123</a:t>
            </a:r>
            <a:endParaRPr lang="ru-RU" dirty="0"/>
          </a:p>
        </p:txBody>
      </p:sp>
      <p:grpSp>
        <p:nvGrpSpPr>
          <p:cNvPr id="8" name="Shape 350"/>
          <p:cNvGrpSpPr/>
          <p:nvPr/>
        </p:nvGrpSpPr>
        <p:grpSpPr>
          <a:xfrm>
            <a:off x="7032474" y="689778"/>
            <a:ext cx="432880" cy="421636"/>
            <a:chOff x="5926225" y="921350"/>
            <a:chExt cx="517800" cy="504350"/>
          </a:xfrm>
          <a:solidFill>
            <a:srgbClr val="FFFF00"/>
          </a:solidFill>
        </p:grpSpPr>
        <p:sp>
          <p:nvSpPr>
            <p:cNvPr id="9" name="Shape 35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Shape 352"/>
            <p:cNvSpPr/>
            <p:nvPr/>
          </p:nvSpPr>
          <p:spPr>
            <a:xfrm>
              <a:off x="6016600" y="1005001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Shape 504"/>
          <p:cNvGrpSpPr/>
          <p:nvPr/>
        </p:nvGrpSpPr>
        <p:grpSpPr>
          <a:xfrm>
            <a:off x="5567823" y="3742949"/>
            <a:ext cx="362447" cy="386921"/>
            <a:chOff x="6642425" y="4312500"/>
            <a:chExt cx="433550" cy="462825"/>
          </a:xfrm>
          <a:solidFill>
            <a:schemeClr val="accent5">
              <a:lumMod val="50000"/>
            </a:schemeClr>
          </a:solidFill>
        </p:grpSpPr>
        <p:sp>
          <p:nvSpPr>
            <p:cNvPr id="15" name="Shape 505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Shape 506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Shape 507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8" name="Shape 295"/>
          <p:cNvSpPr/>
          <p:nvPr/>
        </p:nvSpPr>
        <p:spPr>
          <a:xfrm>
            <a:off x="5060125" y="2844332"/>
            <a:ext cx="251176" cy="332811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Shape 503"/>
          <p:cNvSpPr/>
          <p:nvPr/>
        </p:nvSpPr>
        <p:spPr>
          <a:xfrm rot="10172576">
            <a:off x="6127195" y="1140538"/>
            <a:ext cx="353251" cy="353230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223754" y="3404681"/>
            <a:ext cx="87547" cy="175098"/>
          </a:xfrm>
          <a:custGeom>
            <a:avLst/>
            <a:gdLst>
              <a:gd name="connsiteX0" fmla="*/ 29183 w 29183"/>
              <a:gd name="connsiteY0" fmla="*/ 87548 h 87548"/>
              <a:gd name="connsiteX1" fmla="*/ 0 w 29183"/>
              <a:gd name="connsiteY1" fmla="*/ 0 h 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83" h="87548">
                <a:moveTo>
                  <a:pt x="29183" y="87548"/>
                </a:moveTo>
                <a:cubicBezTo>
                  <a:pt x="18158" y="10376"/>
                  <a:pt x="35668" y="35668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194570" y="336577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184000" y="3278221"/>
            <a:ext cx="10570" cy="126460"/>
          </a:xfrm>
          <a:custGeom>
            <a:avLst/>
            <a:gdLst>
              <a:gd name="connsiteX0" fmla="*/ 10570 w 10570"/>
              <a:gd name="connsiteY0" fmla="*/ 0 h 126460"/>
              <a:gd name="connsiteX1" fmla="*/ 843 w 10570"/>
              <a:gd name="connsiteY1" fmla="*/ 12646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0" h="126460">
                <a:moveTo>
                  <a:pt x="10570" y="0"/>
                </a:moveTo>
                <a:cubicBezTo>
                  <a:pt x="-4244" y="74076"/>
                  <a:pt x="843" y="32105"/>
                  <a:pt x="843" y="1264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321028" y="3626217"/>
            <a:ext cx="97276" cy="116732"/>
          </a:xfrm>
          <a:custGeom>
            <a:avLst/>
            <a:gdLst>
              <a:gd name="connsiteX0" fmla="*/ 0 w 97276"/>
              <a:gd name="connsiteY0" fmla="*/ 0 h 116732"/>
              <a:gd name="connsiteX1" fmla="*/ 48638 w 97276"/>
              <a:gd name="connsiteY1" fmla="*/ 58366 h 116732"/>
              <a:gd name="connsiteX2" fmla="*/ 68093 w 97276"/>
              <a:gd name="connsiteY2" fmla="*/ 87549 h 116732"/>
              <a:gd name="connsiteX3" fmla="*/ 87549 w 97276"/>
              <a:gd name="connsiteY3" fmla="*/ 107004 h 116732"/>
              <a:gd name="connsiteX4" fmla="*/ 97276 w 97276"/>
              <a:gd name="connsiteY4" fmla="*/ 116732 h 11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6" h="116732">
                <a:moveTo>
                  <a:pt x="0" y="0"/>
                </a:moveTo>
                <a:cubicBezTo>
                  <a:pt x="16213" y="19455"/>
                  <a:pt x="33090" y="38376"/>
                  <a:pt x="48638" y="58366"/>
                </a:cubicBezTo>
                <a:cubicBezTo>
                  <a:pt x="55816" y="67594"/>
                  <a:pt x="60790" y="78420"/>
                  <a:pt x="68093" y="87549"/>
                </a:cubicBezTo>
                <a:cubicBezTo>
                  <a:pt x="73822" y="94711"/>
                  <a:pt x="81064" y="100519"/>
                  <a:pt x="87549" y="107004"/>
                </a:cubicBezTo>
                <a:lnTo>
                  <a:pt x="97276" y="1167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434625" y="3774222"/>
            <a:ext cx="136188" cy="126459"/>
          </a:xfrm>
          <a:custGeom>
            <a:avLst/>
            <a:gdLst>
              <a:gd name="connsiteX0" fmla="*/ 0 w 136188"/>
              <a:gd name="connsiteY0" fmla="*/ 0 h 126459"/>
              <a:gd name="connsiteX1" fmla="*/ 77822 w 136188"/>
              <a:gd name="connsiteY1" fmla="*/ 68093 h 126459"/>
              <a:gd name="connsiteX2" fmla="*/ 107005 w 136188"/>
              <a:gd name="connsiteY2" fmla="*/ 77821 h 126459"/>
              <a:gd name="connsiteX3" fmla="*/ 136188 w 136188"/>
              <a:gd name="connsiteY3" fmla="*/ 126459 h 1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88" h="126459">
                <a:moveTo>
                  <a:pt x="0" y="0"/>
                </a:moveTo>
                <a:cubicBezTo>
                  <a:pt x="25358" y="25357"/>
                  <a:pt x="45648" y="52006"/>
                  <a:pt x="77822" y="68093"/>
                </a:cubicBezTo>
                <a:cubicBezTo>
                  <a:pt x="86993" y="72679"/>
                  <a:pt x="97277" y="74578"/>
                  <a:pt x="107005" y="77821"/>
                </a:cubicBezTo>
                <a:cubicBezTo>
                  <a:pt x="130482" y="113037"/>
                  <a:pt x="121231" y="96547"/>
                  <a:pt x="136188" y="126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865779" y="1605064"/>
            <a:ext cx="214008" cy="88442"/>
          </a:xfrm>
          <a:custGeom>
            <a:avLst/>
            <a:gdLst>
              <a:gd name="connsiteX0" fmla="*/ 214008 w 214008"/>
              <a:gd name="connsiteY0" fmla="*/ 0 h 88442"/>
              <a:gd name="connsiteX1" fmla="*/ 145915 w 214008"/>
              <a:gd name="connsiteY1" fmla="*/ 9727 h 88442"/>
              <a:gd name="connsiteX2" fmla="*/ 107004 w 214008"/>
              <a:gd name="connsiteY2" fmla="*/ 58366 h 88442"/>
              <a:gd name="connsiteX3" fmla="*/ 48638 w 214008"/>
              <a:gd name="connsiteY3" fmla="*/ 87549 h 88442"/>
              <a:gd name="connsiteX4" fmla="*/ 0 w 214008"/>
              <a:gd name="connsiteY4" fmla="*/ 87549 h 8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08" h="88442">
                <a:moveTo>
                  <a:pt x="214008" y="0"/>
                </a:moveTo>
                <a:cubicBezTo>
                  <a:pt x="191310" y="3242"/>
                  <a:pt x="167666" y="2477"/>
                  <a:pt x="145915" y="9727"/>
                </a:cubicBezTo>
                <a:cubicBezTo>
                  <a:pt x="131474" y="14541"/>
                  <a:pt x="114616" y="50754"/>
                  <a:pt x="107004" y="58366"/>
                </a:cubicBezTo>
                <a:cubicBezTo>
                  <a:pt x="94591" y="70779"/>
                  <a:pt x="66721" y="85289"/>
                  <a:pt x="48638" y="87549"/>
                </a:cubicBezTo>
                <a:cubicBezTo>
                  <a:pt x="32551" y="89560"/>
                  <a:pt x="16213" y="87549"/>
                  <a:pt x="0" y="875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457217" y="1750979"/>
            <a:ext cx="321013" cy="117050"/>
          </a:xfrm>
          <a:custGeom>
            <a:avLst/>
            <a:gdLst>
              <a:gd name="connsiteX0" fmla="*/ 321013 w 321013"/>
              <a:gd name="connsiteY0" fmla="*/ 0 h 117050"/>
              <a:gd name="connsiteX1" fmla="*/ 272374 w 321013"/>
              <a:gd name="connsiteY1" fmla="*/ 29183 h 117050"/>
              <a:gd name="connsiteX2" fmla="*/ 214009 w 321013"/>
              <a:gd name="connsiteY2" fmla="*/ 48638 h 117050"/>
              <a:gd name="connsiteX3" fmla="*/ 194553 w 321013"/>
              <a:gd name="connsiteY3" fmla="*/ 77821 h 117050"/>
              <a:gd name="connsiteX4" fmla="*/ 136187 w 321013"/>
              <a:gd name="connsiteY4" fmla="*/ 97276 h 117050"/>
              <a:gd name="connsiteX5" fmla="*/ 19455 w 321013"/>
              <a:gd name="connsiteY5" fmla="*/ 116732 h 117050"/>
              <a:gd name="connsiteX6" fmla="*/ 0 w 321013"/>
              <a:gd name="connsiteY6" fmla="*/ 116732 h 11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013" h="117050">
                <a:moveTo>
                  <a:pt x="321013" y="0"/>
                </a:moveTo>
                <a:cubicBezTo>
                  <a:pt x="304800" y="9728"/>
                  <a:pt x="289587" y="21359"/>
                  <a:pt x="272374" y="29183"/>
                </a:cubicBezTo>
                <a:cubicBezTo>
                  <a:pt x="253705" y="37669"/>
                  <a:pt x="214009" y="48638"/>
                  <a:pt x="214009" y="48638"/>
                </a:cubicBezTo>
                <a:cubicBezTo>
                  <a:pt x="207524" y="58366"/>
                  <a:pt x="204467" y="71625"/>
                  <a:pt x="194553" y="77821"/>
                </a:cubicBezTo>
                <a:cubicBezTo>
                  <a:pt x="177162" y="88690"/>
                  <a:pt x="156296" y="93254"/>
                  <a:pt x="136187" y="97276"/>
                </a:cubicBezTo>
                <a:cubicBezTo>
                  <a:pt x="86817" y="107150"/>
                  <a:pt x="73753" y="110699"/>
                  <a:pt x="19455" y="116732"/>
                </a:cubicBezTo>
                <a:cubicBezTo>
                  <a:pt x="13010" y="117448"/>
                  <a:pt x="6485" y="116732"/>
                  <a:pt x="0" y="1167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931923" y="1964987"/>
            <a:ext cx="389107" cy="116732"/>
          </a:xfrm>
          <a:custGeom>
            <a:avLst/>
            <a:gdLst>
              <a:gd name="connsiteX0" fmla="*/ 389107 w 389107"/>
              <a:gd name="connsiteY0" fmla="*/ 0 h 116732"/>
              <a:gd name="connsiteX1" fmla="*/ 262647 w 389107"/>
              <a:gd name="connsiteY1" fmla="*/ 19456 h 116732"/>
              <a:gd name="connsiteX2" fmla="*/ 194554 w 389107"/>
              <a:gd name="connsiteY2" fmla="*/ 38911 h 116732"/>
              <a:gd name="connsiteX3" fmla="*/ 87549 w 389107"/>
              <a:gd name="connsiteY3" fmla="*/ 58366 h 116732"/>
              <a:gd name="connsiteX4" fmla="*/ 38911 w 389107"/>
              <a:gd name="connsiteY4" fmla="*/ 97277 h 116732"/>
              <a:gd name="connsiteX5" fmla="*/ 0 w 389107"/>
              <a:gd name="connsiteY5" fmla="*/ 116732 h 11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107" h="116732">
                <a:moveTo>
                  <a:pt x="389107" y="0"/>
                </a:moveTo>
                <a:cubicBezTo>
                  <a:pt x="240362" y="29750"/>
                  <a:pt x="474621" y="-15873"/>
                  <a:pt x="262647" y="19456"/>
                </a:cubicBezTo>
                <a:cubicBezTo>
                  <a:pt x="208052" y="28555"/>
                  <a:pt x="240820" y="27344"/>
                  <a:pt x="194554" y="38911"/>
                </a:cubicBezTo>
                <a:cubicBezTo>
                  <a:pt x="167355" y="45711"/>
                  <a:pt x="113576" y="54028"/>
                  <a:pt x="87549" y="58366"/>
                </a:cubicBezTo>
                <a:cubicBezTo>
                  <a:pt x="69453" y="76463"/>
                  <a:pt x="63455" y="85005"/>
                  <a:pt x="38911" y="97277"/>
                </a:cubicBezTo>
                <a:cubicBezTo>
                  <a:pt x="-5800" y="119632"/>
                  <a:pt x="21978" y="94754"/>
                  <a:pt x="0" y="1167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445540" y="2159540"/>
            <a:ext cx="330741" cy="194554"/>
          </a:xfrm>
          <a:custGeom>
            <a:avLst/>
            <a:gdLst>
              <a:gd name="connsiteX0" fmla="*/ 330741 w 330741"/>
              <a:gd name="connsiteY0" fmla="*/ 0 h 194554"/>
              <a:gd name="connsiteX1" fmla="*/ 282103 w 330741"/>
              <a:gd name="connsiteY1" fmla="*/ 29183 h 194554"/>
              <a:gd name="connsiteX2" fmla="*/ 272375 w 330741"/>
              <a:gd name="connsiteY2" fmla="*/ 58366 h 194554"/>
              <a:gd name="connsiteX3" fmla="*/ 214009 w 330741"/>
              <a:gd name="connsiteY3" fmla="*/ 87549 h 194554"/>
              <a:gd name="connsiteX4" fmla="*/ 175098 w 330741"/>
              <a:gd name="connsiteY4" fmla="*/ 126460 h 194554"/>
              <a:gd name="connsiteX5" fmla="*/ 68094 w 330741"/>
              <a:gd name="connsiteY5" fmla="*/ 155643 h 194554"/>
              <a:gd name="connsiteX6" fmla="*/ 38911 w 330741"/>
              <a:gd name="connsiteY6" fmla="*/ 175098 h 194554"/>
              <a:gd name="connsiteX7" fmla="*/ 0 w 330741"/>
              <a:gd name="connsiteY7" fmla="*/ 194554 h 1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741" h="194554">
                <a:moveTo>
                  <a:pt x="330741" y="0"/>
                </a:moveTo>
                <a:cubicBezTo>
                  <a:pt x="314528" y="9728"/>
                  <a:pt x="295472" y="15814"/>
                  <a:pt x="282103" y="29183"/>
                </a:cubicBezTo>
                <a:cubicBezTo>
                  <a:pt x="274852" y="36434"/>
                  <a:pt x="277651" y="49573"/>
                  <a:pt x="272375" y="58366"/>
                </a:cubicBezTo>
                <a:cubicBezTo>
                  <a:pt x="257070" y="83875"/>
                  <a:pt x="241988" y="80555"/>
                  <a:pt x="214009" y="87549"/>
                </a:cubicBezTo>
                <a:cubicBezTo>
                  <a:pt x="201039" y="100519"/>
                  <a:pt x="192500" y="120660"/>
                  <a:pt x="175098" y="126460"/>
                </a:cubicBezTo>
                <a:cubicBezTo>
                  <a:pt x="101047" y="151143"/>
                  <a:pt x="136841" y="141893"/>
                  <a:pt x="68094" y="155643"/>
                </a:cubicBezTo>
                <a:cubicBezTo>
                  <a:pt x="58366" y="162128"/>
                  <a:pt x="49368" y="169870"/>
                  <a:pt x="38911" y="175098"/>
                </a:cubicBezTo>
                <a:cubicBezTo>
                  <a:pt x="-5800" y="197453"/>
                  <a:pt x="21977" y="172577"/>
                  <a:pt x="0" y="194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988340" y="2451370"/>
            <a:ext cx="272375" cy="204281"/>
          </a:xfrm>
          <a:custGeom>
            <a:avLst/>
            <a:gdLst>
              <a:gd name="connsiteX0" fmla="*/ 272375 w 272375"/>
              <a:gd name="connsiteY0" fmla="*/ 0 h 204281"/>
              <a:gd name="connsiteX1" fmla="*/ 243192 w 272375"/>
              <a:gd name="connsiteY1" fmla="*/ 48639 h 204281"/>
              <a:gd name="connsiteX2" fmla="*/ 214009 w 272375"/>
              <a:gd name="connsiteY2" fmla="*/ 68094 h 204281"/>
              <a:gd name="connsiteX3" fmla="*/ 184826 w 272375"/>
              <a:gd name="connsiteY3" fmla="*/ 126460 h 204281"/>
              <a:gd name="connsiteX4" fmla="*/ 155643 w 272375"/>
              <a:gd name="connsiteY4" fmla="*/ 136187 h 204281"/>
              <a:gd name="connsiteX5" fmla="*/ 126460 w 272375"/>
              <a:gd name="connsiteY5" fmla="*/ 155643 h 204281"/>
              <a:gd name="connsiteX6" fmla="*/ 97277 w 272375"/>
              <a:gd name="connsiteY6" fmla="*/ 165370 h 204281"/>
              <a:gd name="connsiteX7" fmla="*/ 48639 w 272375"/>
              <a:gd name="connsiteY7" fmla="*/ 184826 h 204281"/>
              <a:gd name="connsiteX8" fmla="*/ 0 w 272375"/>
              <a:gd name="connsiteY8" fmla="*/ 204281 h 2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375" h="204281">
                <a:moveTo>
                  <a:pt x="272375" y="0"/>
                </a:moveTo>
                <a:cubicBezTo>
                  <a:pt x="262647" y="16213"/>
                  <a:pt x="255497" y="34283"/>
                  <a:pt x="243192" y="48639"/>
                </a:cubicBezTo>
                <a:cubicBezTo>
                  <a:pt x="235584" y="57516"/>
                  <a:pt x="221312" y="58965"/>
                  <a:pt x="214009" y="68094"/>
                </a:cubicBezTo>
                <a:cubicBezTo>
                  <a:pt x="182681" y="107253"/>
                  <a:pt x="230380" y="90017"/>
                  <a:pt x="184826" y="126460"/>
                </a:cubicBezTo>
                <a:cubicBezTo>
                  <a:pt x="176819" y="132865"/>
                  <a:pt x="165371" y="132945"/>
                  <a:pt x="155643" y="136187"/>
                </a:cubicBezTo>
                <a:cubicBezTo>
                  <a:pt x="145915" y="142672"/>
                  <a:pt x="136917" y="150414"/>
                  <a:pt x="126460" y="155643"/>
                </a:cubicBezTo>
                <a:cubicBezTo>
                  <a:pt x="117289" y="160229"/>
                  <a:pt x="106878" y="161770"/>
                  <a:pt x="97277" y="165370"/>
                </a:cubicBezTo>
                <a:cubicBezTo>
                  <a:pt x="80927" y="171501"/>
                  <a:pt x="64989" y="178695"/>
                  <a:pt x="48639" y="184826"/>
                </a:cubicBezTo>
                <a:cubicBezTo>
                  <a:pt x="549" y="202860"/>
                  <a:pt x="37133" y="185715"/>
                  <a:pt x="0" y="2042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871041" y="2752928"/>
            <a:ext cx="97844" cy="262646"/>
          </a:xfrm>
          <a:custGeom>
            <a:avLst/>
            <a:gdLst>
              <a:gd name="connsiteX0" fmla="*/ 97844 w 97844"/>
              <a:gd name="connsiteY0" fmla="*/ 0 h 262646"/>
              <a:gd name="connsiteX1" fmla="*/ 68661 w 97844"/>
              <a:gd name="connsiteY1" fmla="*/ 107004 h 262646"/>
              <a:gd name="connsiteX2" fmla="*/ 49206 w 97844"/>
              <a:gd name="connsiteY2" fmla="*/ 136187 h 262646"/>
              <a:gd name="connsiteX3" fmla="*/ 10295 w 97844"/>
              <a:gd name="connsiteY3" fmla="*/ 194553 h 262646"/>
              <a:gd name="connsiteX4" fmla="*/ 568 w 97844"/>
              <a:gd name="connsiteY4" fmla="*/ 262646 h 26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4" h="262646">
                <a:moveTo>
                  <a:pt x="97844" y="0"/>
                </a:moveTo>
                <a:cubicBezTo>
                  <a:pt x="92623" y="26102"/>
                  <a:pt x="82765" y="85848"/>
                  <a:pt x="68661" y="107004"/>
                </a:cubicBezTo>
                <a:cubicBezTo>
                  <a:pt x="62176" y="116732"/>
                  <a:pt x="54434" y="125730"/>
                  <a:pt x="49206" y="136187"/>
                </a:cubicBezTo>
                <a:cubicBezTo>
                  <a:pt x="21050" y="192498"/>
                  <a:pt x="65615" y="139233"/>
                  <a:pt x="10295" y="194553"/>
                </a:cubicBezTo>
                <a:cubicBezTo>
                  <a:pt x="-3533" y="236041"/>
                  <a:pt x="568" y="213482"/>
                  <a:pt x="568" y="2626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Shape 502"/>
          <p:cNvSpPr/>
          <p:nvPr/>
        </p:nvSpPr>
        <p:spPr>
          <a:xfrm>
            <a:off x="4402690" y="2935095"/>
            <a:ext cx="393045" cy="279244"/>
          </a:xfrm>
          <a:custGeom>
            <a:avLst/>
            <a:gdLst/>
            <a:ahLst/>
            <a:cxnLst/>
            <a:rect l="0" t="0" r="0" b="0"/>
            <a:pathLst>
              <a:path w="18806" h="13361" extrusionOk="0">
                <a:moveTo>
                  <a:pt x="10062" y="1344"/>
                </a:moveTo>
                <a:lnTo>
                  <a:pt x="10673" y="1368"/>
                </a:lnTo>
                <a:lnTo>
                  <a:pt x="11699" y="1442"/>
                </a:lnTo>
                <a:lnTo>
                  <a:pt x="12529" y="1564"/>
                </a:lnTo>
                <a:lnTo>
                  <a:pt x="13164" y="1686"/>
                </a:lnTo>
                <a:lnTo>
                  <a:pt x="13628" y="1808"/>
                </a:lnTo>
                <a:lnTo>
                  <a:pt x="13946" y="1906"/>
                </a:lnTo>
                <a:lnTo>
                  <a:pt x="14166" y="2003"/>
                </a:lnTo>
                <a:lnTo>
                  <a:pt x="14214" y="2052"/>
                </a:lnTo>
                <a:lnTo>
                  <a:pt x="14288" y="2174"/>
                </a:lnTo>
                <a:lnTo>
                  <a:pt x="14459" y="2638"/>
                </a:lnTo>
                <a:lnTo>
                  <a:pt x="14678" y="3273"/>
                </a:lnTo>
                <a:lnTo>
                  <a:pt x="14898" y="4006"/>
                </a:lnTo>
                <a:lnTo>
                  <a:pt x="15313" y="5374"/>
                </a:lnTo>
                <a:lnTo>
                  <a:pt x="15484" y="5984"/>
                </a:lnTo>
                <a:lnTo>
                  <a:pt x="15460" y="6033"/>
                </a:lnTo>
                <a:lnTo>
                  <a:pt x="15411" y="6106"/>
                </a:lnTo>
                <a:lnTo>
                  <a:pt x="15313" y="6180"/>
                </a:lnTo>
                <a:lnTo>
                  <a:pt x="15167" y="6277"/>
                </a:lnTo>
                <a:lnTo>
                  <a:pt x="14972" y="6399"/>
                </a:lnTo>
                <a:lnTo>
                  <a:pt x="14727" y="6522"/>
                </a:lnTo>
                <a:lnTo>
                  <a:pt x="14410" y="6619"/>
                </a:lnTo>
                <a:lnTo>
                  <a:pt x="14068" y="6741"/>
                </a:lnTo>
                <a:lnTo>
                  <a:pt x="13677" y="6864"/>
                </a:lnTo>
                <a:lnTo>
                  <a:pt x="13213" y="6986"/>
                </a:lnTo>
                <a:lnTo>
                  <a:pt x="12725" y="7083"/>
                </a:lnTo>
                <a:lnTo>
                  <a:pt x="12163" y="7181"/>
                </a:lnTo>
                <a:lnTo>
                  <a:pt x="11552" y="7254"/>
                </a:lnTo>
                <a:lnTo>
                  <a:pt x="10893" y="7303"/>
                </a:lnTo>
                <a:lnTo>
                  <a:pt x="10185" y="7352"/>
                </a:lnTo>
                <a:lnTo>
                  <a:pt x="8622" y="7352"/>
                </a:lnTo>
                <a:lnTo>
                  <a:pt x="7913" y="7303"/>
                </a:lnTo>
                <a:lnTo>
                  <a:pt x="7254" y="7254"/>
                </a:lnTo>
                <a:lnTo>
                  <a:pt x="6643" y="7181"/>
                </a:lnTo>
                <a:lnTo>
                  <a:pt x="6082" y="7083"/>
                </a:lnTo>
                <a:lnTo>
                  <a:pt x="5593" y="6986"/>
                </a:lnTo>
                <a:lnTo>
                  <a:pt x="5129" y="6864"/>
                </a:lnTo>
                <a:lnTo>
                  <a:pt x="4738" y="6741"/>
                </a:lnTo>
                <a:lnTo>
                  <a:pt x="4396" y="6619"/>
                </a:lnTo>
                <a:lnTo>
                  <a:pt x="4079" y="6522"/>
                </a:lnTo>
                <a:lnTo>
                  <a:pt x="3835" y="6399"/>
                </a:lnTo>
                <a:lnTo>
                  <a:pt x="3639" y="6277"/>
                </a:lnTo>
                <a:lnTo>
                  <a:pt x="3493" y="6180"/>
                </a:lnTo>
                <a:lnTo>
                  <a:pt x="3395" y="6106"/>
                </a:lnTo>
                <a:lnTo>
                  <a:pt x="3346" y="6033"/>
                </a:lnTo>
                <a:lnTo>
                  <a:pt x="3322" y="5984"/>
                </a:lnTo>
                <a:lnTo>
                  <a:pt x="3493" y="5374"/>
                </a:lnTo>
                <a:lnTo>
                  <a:pt x="3908" y="4006"/>
                </a:lnTo>
                <a:lnTo>
                  <a:pt x="4128" y="3273"/>
                </a:lnTo>
                <a:lnTo>
                  <a:pt x="4347" y="2638"/>
                </a:lnTo>
                <a:lnTo>
                  <a:pt x="4518" y="2174"/>
                </a:lnTo>
                <a:lnTo>
                  <a:pt x="4592" y="2052"/>
                </a:lnTo>
                <a:lnTo>
                  <a:pt x="4641" y="2003"/>
                </a:lnTo>
                <a:lnTo>
                  <a:pt x="4860" y="1906"/>
                </a:lnTo>
                <a:lnTo>
                  <a:pt x="5178" y="1808"/>
                </a:lnTo>
                <a:lnTo>
                  <a:pt x="5642" y="1686"/>
                </a:lnTo>
                <a:lnTo>
                  <a:pt x="6277" y="1564"/>
                </a:lnTo>
                <a:lnTo>
                  <a:pt x="7107" y="1442"/>
                </a:lnTo>
                <a:lnTo>
                  <a:pt x="8133" y="1368"/>
                </a:lnTo>
                <a:lnTo>
                  <a:pt x="8744" y="1344"/>
                </a:lnTo>
                <a:close/>
                <a:moveTo>
                  <a:pt x="11919" y="9916"/>
                </a:moveTo>
                <a:lnTo>
                  <a:pt x="12016" y="9941"/>
                </a:lnTo>
                <a:lnTo>
                  <a:pt x="12090" y="9990"/>
                </a:lnTo>
                <a:lnTo>
                  <a:pt x="12138" y="10063"/>
                </a:lnTo>
                <a:lnTo>
                  <a:pt x="12163" y="10161"/>
                </a:lnTo>
                <a:lnTo>
                  <a:pt x="12138" y="10258"/>
                </a:lnTo>
                <a:lnTo>
                  <a:pt x="12090" y="10332"/>
                </a:lnTo>
                <a:lnTo>
                  <a:pt x="12016" y="10380"/>
                </a:lnTo>
                <a:lnTo>
                  <a:pt x="11919" y="10405"/>
                </a:lnTo>
                <a:lnTo>
                  <a:pt x="6887" y="10405"/>
                </a:lnTo>
                <a:lnTo>
                  <a:pt x="6790" y="10380"/>
                </a:lnTo>
                <a:lnTo>
                  <a:pt x="6717" y="10332"/>
                </a:lnTo>
                <a:lnTo>
                  <a:pt x="6668" y="10258"/>
                </a:lnTo>
                <a:lnTo>
                  <a:pt x="6643" y="10161"/>
                </a:lnTo>
                <a:lnTo>
                  <a:pt x="6668" y="10063"/>
                </a:lnTo>
                <a:lnTo>
                  <a:pt x="6717" y="9990"/>
                </a:lnTo>
                <a:lnTo>
                  <a:pt x="6790" y="9941"/>
                </a:lnTo>
                <a:lnTo>
                  <a:pt x="6887" y="9916"/>
                </a:lnTo>
                <a:close/>
                <a:moveTo>
                  <a:pt x="11626" y="10991"/>
                </a:moveTo>
                <a:lnTo>
                  <a:pt x="11723" y="11015"/>
                </a:lnTo>
                <a:lnTo>
                  <a:pt x="11797" y="11064"/>
                </a:lnTo>
                <a:lnTo>
                  <a:pt x="11845" y="11138"/>
                </a:lnTo>
                <a:lnTo>
                  <a:pt x="11870" y="11235"/>
                </a:lnTo>
                <a:lnTo>
                  <a:pt x="11845" y="11333"/>
                </a:lnTo>
                <a:lnTo>
                  <a:pt x="11797" y="11406"/>
                </a:lnTo>
                <a:lnTo>
                  <a:pt x="11723" y="11455"/>
                </a:lnTo>
                <a:lnTo>
                  <a:pt x="11626" y="11479"/>
                </a:lnTo>
                <a:lnTo>
                  <a:pt x="7181" y="11479"/>
                </a:lnTo>
                <a:lnTo>
                  <a:pt x="7083" y="11455"/>
                </a:lnTo>
                <a:lnTo>
                  <a:pt x="7010" y="11406"/>
                </a:lnTo>
                <a:lnTo>
                  <a:pt x="6961" y="11333"/>
                </a:lnTo>
                <a:lnTo>
                  <a:pt x="6936" y="11235"/>
                </a:lnTo>
                <a:lnTo>
                  <a:pt x="6961" y="11138"/>
                </a:lnTo>
                <a:lnTo>
                  <a:pt x="7010" y="11064"/>
                </a:lnTo>
                <a:lnTo>
                  <a:pt x="7083" y="11015"/>
                </a:lnTo>
                <a:lnTo>
                  <a:pt x="7181" y="10991"/>
                </a:lnTo>
                <a:close/>
                <a:moveTo>
                  <a:pt x="4152" y="9110"/>
                </a:moveTo>
                <a:lnTo>
                  <a:pt x="4299" y="9159"/>
                </a:lnTo>
                <a:lnTo>
                  <a:pt x="4470" y="9208"/>
                </a:lnTo>
                <a:lnTo>
                  <a:pt x="4616" y="9281"/>
                </a:lnTo>
                <a:lnTo>
                  <a:pt x="4763" y="9379"/>
                </a:lnTo>
                <a:lnTo>
                  <a:pt x="4885" y="9501"/>
                </a:lnTo>
                <a:lnTo>
                  <a:pt x="5129" y="9745"/>
                </a:lnTo>
                <a:lnTo>
                  <a:pt x="5324" y="10039"/>
                </a:lnTo>
                <a:lnTo>
                  <a:pt x="5471" y="10332"/>
                </a:lnTo>
                <a:lnTo>
                  <a:pt x="5569" y="10649"/>
                </a:lnTo>
                <a:lnTo>
                  <a:pt x="5593" y="10796"/>
                </a:lnTo>
                <a:lnTo>
                  <a:pt x="5593" y="10918"/>
                </a:lnTo>
                <a:lnTo>
                  <a:pt x="5593" y="11064"/>
                </a:lnTo>
                <a:lnTo>
                  <a:pt x="5569" y="11162"/>
                </a:lnTo>
                <a:lnTo>
                  <a:pt x="5520" y="11260"/>
                </a:lnTo>
                <a:lnTo>
                  <a:pt x="5471" y="11357"/>
                </a:lnTo>
                <a:lnTo>
                  <a:pt x="5398" y="11431"/>
                </a:lnTo>
                <a:lnTo>
                  <a:pt x="5324" y="11504"/>
                </a:lnTo>
                <a:lnTo>
                  <a:pt x="5129" y="11602"/>
                </a:lnTo>
                <a:lnTo>
                  <a:pt x="4885" y="11675"/>
                </a:lnTo>
                <a:lnTo>
                  <a:pt x="4616" y="11699"/>
                </a:lnTo>
                <a:lnTo>
                  <a:pt x="4299" y="11724"/>
                </a:lnTo>
                <a:lnTo>
                  <a:pt x="3981" y="11724"/>
                </a:lnTo>
                <a:lnTo>
                  <a:pt x="3639" y="11699"/>
                </a:lnTo>
                <a:lnTo>
                  <a:pt x="3346" y="11626"/>
                </a:lnTo>
                <a:lnTo>
                  <a:pt x="3077" y="11504"/>
                </a:lnTo>
                <a:lnTo>
                  <a:pt x="2833" y="11333"/>
                </a:lnTo>
                <a:lnTo>
                  <a:pt x="2638" y="11162"/>
                </a:lnTo>
                <a:lnTo>
                  <a:pt x="2467" y="10918"/>
                </a:lnTo>
                <a:lnTo>
                  <a:pt x="2418" y="10820"/>
                </a:lnTo>
                <a:lnTo>
                  <a:pt x="2394" y="10674"/>
                </a:lnTo>
                <a:lnTo>
                  <a:pt x="2369" y="10551"/>
                </a:lnTo>
                <a:lnTo>
                  <a:pt x="2345" y="10429"/>
                </a:lnTo>
                <a:lnTo>
                  <a:pt x="2369" y="10283"/>
                </a:lnTo>
                <a:lnTo>
                  <a:pt x="2394" y="10161"/>
                </a:lnTo>
                <a:lnTo>
                  <a:pt x="2418" y="10039"/>
                </a:lnTo>
                <a:lnTo>
                  <a:pt x="2467" y="9916"/>
                </a:lnTo>
                <a:lnTo>
                  <a:pt x="2638" y="9697"/>
                </a:lnTo>
                <a:lnTo>
                  <a:pt x="2833" y="9501"/>
                </a:lnTo>
                <a:lnTo>
                  <a:pt x="3077" y="9330"/>
                </a:lnTo>
                <a:lnTo>
                  <a:pt x="3346" y="9208"/>
                </a:lnTo>
                <a:lnTo>
                  <a:pt x="3639" y="9135"/>
                </a:lnTo>
                <a:lnTo>
                  <a:pt x="3981" y="9110"/>
                </a:lnTo>
                <a:close/>
                <a:moveTo>
                  <a:pt x="14825" y="9110"/>
                </a:moveTo>
                <a:lnTo>
                  <a:pt x="15167" y="9135"/>
                </a:lnTo>
                <a:lnTo>
                  <a:pt x="15460" y="9208"/>
                </a:lnTo>
                <a:lnTo>
                  <a:pt x="15729" y="9330"/>
                </a:lnTo>
                <a:lnTo>
                  <a:pt x="15973" y="9501"/>
                </a:lnTo>
                <a:lnTo>
                  <a:pt x="16168" y="9697"/>
                </a:lnTo>
                <a:lnTo>
                  <a:pt x="16339" y="9916"/>
                </a:lnTo>
                <a:lnTo>
                  <a:pt x="16388" y="10039"/>
                </a:lnTo>
                <a:lnTo>
                  <a:pt x="16412" y="10161"/>
                </a:lnTo>
                <a:lnTo>
                  <a:pt x="16437" y="10283"/>
                </a:lnTo>
                <a:lnTo>
                  <a:pt x="16461" y="10429"/>
                </a:lnTo>
                <a:lnTo>
                  <a:pt x="16437" y="10551"/>
                </a:lnTo>
                <a:lnTo>
                  <a:pt x="16412" y="10674"/>
                </a:lnTo>
                <a:lnTo>
                  <a:pt x="16388" y="10820"/>
                </a:lnTo>
                <a:lnTo>
                  <a:pt x="16339" y="10918"/>
                </a:lnTo>
                <a:lnTo>
                  <a:pt x="16168" y="11162"/>
                </a:lnTo>
                <a:lnTo>
                  <a:pt x="15973" y="11333"/>
                </a:lnTo>
                <a:lnTo>
                  <a:pt x="15729" y="11504"/>
                </a:lnTo>
                <a:lnTo>
                  <a:pt x="15460" y="11626"/>
                </a:lnTo>
                <a:lnTo>
                  <a:pt x="15167" y="11699"/>
                </a:lnTo>
                <a:lnTo>
                  <a:pt x="14825" y="11724"/>
                </a:lnTo>
                <a:lnTo>
                  <a:pt x="14507" y="11724"/>
                </a:lnTo>
                <a:lnTo>
                  <a:pt x="14190" y="11699"/>
                </a:lnTo>
                <a:lnTo>
                  <a:pt x="13921" y="11675"/>
                </a:lnTo>
                <a:lnTo>
                  <a:pt x="13677" y="11602"/>
                </a:lnTo>
                <a:lnTo>
                  <a:pt x="13482" y="11504"/>
                </a:lnTo>
                <a:lnTo>
                  <a:pt x="13408" y="11431"/>
                </a:lnTo>
                <a:lnTo>
                  <a:pt x="13335" y="11357"/>
                </a:lnTo>
                <a:lnTo>
                  <a:pt x="13286" y="11260"/>
                </a:lnTo>
                <a:lnTo>
                  <a:pt x="13237" y="11162"/>
                </a:lnTo>
                <a:lnTo>
                  <a:pt x="13213" y="11064"/>
                </a:lnTo>
                <a:lnTo>
                  <a:pt x="13213" y="10918"/>
                </a:lnTo>
                <a:lnTo>
                  <a:pt x="13213" y="10796"/>
                </a:lnTo>
                <a:lnTo>
                  <a:pt x="13237" y="10649"/>
                </a:lnTo>
                <a:lnTo>
                  <a:pt x="13335" y="10332"/>
                </a:lnTo>
                <a:lnTo>
                  <a:pt x="13482" y="10039"/>
                </a:lnTo>
                <a:lnTo>
                  <a:pt x="13677" y="9745"/>
                </a:lnTo>
                <a:lnTo>
                  <a:pt x="13921" y="9501"/>
                </a:lnTo>
                <a:lnTo>
                  <a:pt x="14043" y="9379"/>
                </a:lnTo>
                <a:lnTo>
                  <a:pt x="14190" y="9281"/>
                </a:lnTo>
                <a:lnTo>
                  <a:pt x="14337" y="9208"/>
                </a:lnTo>
                <a:lnTo>
                  <a:pt x="14507" y="9159"/>
                </a:lnTo>
                <a:lnTo>
                  <a:pt x="14654" y="9110"/>
                </a:lnTo>
                <a:close/>
                <a:moveTo>
                  <a:pt x="9403" y="1"/>
                </a:moveTo>
                <a:lnTo>
                  <a:pt x="8280" y="25"/>
                </a:lnTo>
                <a:lnTo>
                  <a:pt x="7303" y="74"/>
                </a:lnTo>
                <a:lnTo>
                  <a:pt x="6497" y="147"/>
                </a:lnTo>
                <a:lnTo>
                  <a:pt x="5837" y="220"/>
                </a:lnTo>
                <a:lnTo>
                  <a:pt x="5324" y="318"/>
                </a:lnTo>
                <a:lnTo>
                  <a:pt x="4958" y="391"/>
                </a:lnTo>
                <a:lnTo>
                  <a:pt x="4665" y="440"/>
                </a:lnTo>
                <a:lnTo>
                  <a:pt x="4421" y="538"/>
                </a:lnTo>
                <a:lnTo>
                  <a:pt x="4201" y="660"/>
                </a:lnTo>
                <a:lnTo>
                  <a:pt x="3981" y="807"/>
                </a:lnTo>
                <a:lnTo>
                  <a:pt x="3761" y="978"/>
                </a:lnTo>
                <a:lnTo>
                  <a:pt x="3590" y="1173"/>
                </a:lnTo>
                <a:lnTo>
                  <a:pt x="3419" y="1368"/>
                </a:lnTo>
                <a:lnTo>
                  <a:pt x="3273" y="1588"/>
                </a:lnTo>
                <a:lnTo>
                  <a:pt x="3175" y="1808"/>
                </a:lnTo>
                <a:lnTo>
                  <a:pt x="2272" y="4153"/>
                </a:lnTo>
                <a:lnTo>
                  <a:pt x="928" y="4153"/>
                </a:lnTo>
                <a:lnTo>
                  <a:pt x="831" y="4177"/>
                </a:lnTo>
                <a:lnTo>
                  <a:pt x="733" y="4226"/>
                </a:lnTo>
                <a:lnTo>
                  <a:pt x="635" y="4299"/>
                </a:lnTo>
                <a:lnTo>
                  <a:pt x="464" y="4446"/>
                </a:lnTo>
                <a:lnTo>
                  <a:pt x="293" y="4641"/>
                </a:lnTo>
                <a:lnTo>
                  <a:pt x="171" y="4861"/>
                </a:lnTo>
                <a:lnTo>
                  <a:pt x="73" y="5105"/>
                </a:lnTo>
                <a:lnTo>
                  <a:pt x="25" y="5349"/>
                </a:lnTo>
                <a:lnTo>
                  <a:pt x="0" y="5569"/>
                </a:lnTo>
                <a:lnTo>
                  <a:pt x="25" y="5764"/>
                </a:lnTo>
                <a:lnTo>
                  <a:pt x="73" y="5911"/>
                </a:lnTo>
                <a:lnTo>
                  <a:pt x="171" y="6033"/>
                </a:lnTo>
                <a:lnTo>
                  <a:pt x="293" y="6106"/>
                </a:lnTo>
                <a:lnTo>
                  <a:pt x="464" y="6155"/>
                </a:lnTo>
                <a:lnTo>
                  <a:pt x="635" y="6204"/>
                </a:lnTo>
                <a:lnTo>
                  <a:pt x="1466" y="6204"/>
                </a:lnTo>
                <a:lnTo>
                  <a:pt x="1148" y="7034"/>
                </a:lnTo>
                <a:lnTo>
                  <a:pt x="1002" y="7547"/>
                </a:lnTo>
                <a:lnTo>
                  <a:pt x="879" y="8109"/>
                </a:lnTo>
                <a:lnTo>
                  <a:pt x="782" y="8695"/>
                </a:lnTo>
                <a:lnTo>
                  <a:pt x="757" y="9233"/>
                </a:lnTo>
                <a:lnTo>
                  <a:pt x="757" y="13360"/>
                </a:lnTo>
                <a:lnTo>
                  <a:pt x="18049" y="13360"/>
                </a:lnTo>
                <a:lnTo>
                  <a:pt x="18049" y="9233"/>
                </a:lnTo>
                <a:lnTo>
                  <a:pt x="18024" y="8695"/>
                </a:lnTo>
                <a:lnTo>
                  <a:pt x="17927" y="8109"/>
                </a:lnTo>
                <a:lnTo>
                  <a:pt x="17805" y="7547"/>
                </a:lnTo>
                <a:lnTo>
                  <a:pt x="17658" y="7034"/>
                </a:lnTo>
                <a:lnTo>
                  <a:pt x="17341" y="6204"/>
                </a:lnTo>
                <a:lnTo>
                  <a:pt x="18171" y="6204"/>
                </a:lnTo>
                <a:lnTo>
                  <a:pt x="18342" y="6155"/>
                </a:lnTo>
                <a:lnTo>
                  <a:pt x="18513" y="6106"/>
                </a:lnTo>
                <a:lnTo>
                  <a:pt x="18635" y="6033"/>
                </a:lnTo>
                <a:lnTo>
                  <a:pt x="18733" y="5911"/>
                </a:lnTo>
                <a:lnTo>
                  <a:pt x="18782" y="5764"/>
                </a:lnTo>
                <a:lnTo>
                  <a:pt x="18806" y="5569"/>
                </a:lnTo>
                <a:lnTo>
                  <a:pt x="18782" y="5349"/>
                </a:lnTo>
                <a:lnTo>
                  <a:pt x="18733" y="5105"/>
                </a:lnTo>
                <a:lnTo>
                  <a:pt x="18635" y="4861"/>
                </a:lnTo>
                <a:lnTo>
                  <a:pt x="18513" y="4641"/>
                </a:lnTo>
                <a:lnTo>
                  <a:pt x="18342" y="4446"/>
                </a:lnTo>
                <a:lnTo>
                  <a:pt x="18171" y="4299"/>
                </a:lnTo>
                <a:lnTo>
                  <a:pt x="18073" y="4226"/>
                </a:lnTo>
                <a:lnTo>
                  <a:pt x="17976" y="4177"/>
                </a:lnTo>
                <a:lnTo>
                  <a:pt x="17878" y="4153"/>
                </a:lnTo>
                <a:lnTo>
                  <a:pt x="16535" y="4153"/>
                </a:lnTo>
                <a:lnTo>
                  <a:pt x="15631" y="1808"/>
                </a:lnTo>
                <a:lnTo>
                  <a:pt x="15533" y="1588"/>
                </a:lnTo>
                <a:lnTo>
                  <a:pt x="15387" y="1368"/>
                </a:lnTo>
                <a:lnTo>
                  <a:pt x="15216" y="1173"/>
                </a:lnTo>
                <a:lnTo>
                  <a:pt x="15045" y="978"/>
                </a:lnTo>
                <a:lnTo>
                  <a:pt x="14825" y="807"/>
                </a:lnTo>
                <a:lnTo>
                  <a:pt x="14605" y="660"/>
                </a:lnTo>
                <a:lnTo>
                  <a:pt x="14385" y="538"/>
                </a:lnTo>
                <a:lnTo>
                  <a:pt x="14141" y="440"/>
                </a:lnTo>
                <a:lnTo>
                  <a:pt x="13848" y="391"/>
                </a:lnTo>
                <a:lnTo>
                  <a:pt x="13482" y="318"/>
                </a:lnTo>
                <a:lnTo>
                  <a:pt x="12969" y="220"/>
                </a:lnTo>
                <a:lnTo>
                  <a:pt x="12309" y="147"/>
                </a:lnTo>
                <a:lnTo>
                  <a:pt x="11503" y="74"/>
                </a:lnTo>
                <a:lnTo>
                  <a:pt x="10527" y="25"/>
                </a:lnTo>
                <a:lnTo>
                  <a:pt x="9403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4294967295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7200" dirty="0" smtClean="0">
                <a:solidFill>
                  <a:srgbClr val="FFFFFF"/>
                </a:solidFill>
              </a:rPr>
              <a:t>Почему Новый Свет?</a:t>
            </a:r>
            <a:endParaRPr lang="en" sz="7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2296350" y="182505"/>
            <a:ext cx="45512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/>
              <a:t>Почему район Нового Света?</a:t>
            </a:r>
            <a:endParaRPr lang="en" sz="1800" dirty="0"/>
          </a:p>
        </p:txBody>
      </p:sp>
      <p:sp>
        <p:nvSpPr>
          <p:cNvPr id="129" name="Shape 129"/>
          <p:cNvSpPr/>
          <p:nvPr/>
        </p:nvSpPr>
        <p:spPr>
          <a:xfrm>
            <a:off x="3357200" y="1720250"/>
            <a:ext cx="2586400" cy="1394550"/>
          </a:xfrm>
          <a:prstGeom prst="flowChartPreparation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Можжевеловые рощи – целебный воздух</a:t>
            </a:r>
            <a:endParaRPr lang="en" b="1"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254868" y="1720250"/>
            <a:ext cx="2550732" cy="1394550"/>
          </a:xfrm>
          <a:prstGeom prst="flowChartPreparation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Географическое расположение + необходимость привлечения туристов на ЗП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338400" y="1720250"/>
            <a:ext cx="2429600" cy="1394550"/>
          </a:xfrm>
          <a:prstGeom prst="flowChartPreparation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Ресурсы культурно-познавательного туризма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184" name="Shape 184"/>
          <p:cNvSpPr/>
          <p:nvPr/>
        </p:nvSpPr>
        <p:spPr>
          <a:xfrm>
            <a:off x="1379823" y="1909200"/>
            <a:ext cx="2288399" cy="1325100"/>
          </a:xfrm>
          <a:prstGeom prst="homePlate">
            <a:avLst>
              <a:gd name="adj" fmla="val 30129"/>
            </a:avLst>
          </a:prstGeom>
          <a:noFill/>
          <a:ln w="76200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B7B7B7"/>
                </a:solidFill>
                <a:latin typeface="Droid Serif"/>
                <a:ea typeface="Droid Serif"/>
                <a:cs typeface="Droid Serif"/>
                <a:sym typeface="Droid Serif"/>
              </a:rPr>
              <a:t>Законодательное оформление условий для создания </a:t>
            </a:r>
            <a:r>
              <a:rPr lang="ru-RU" dirty="0" err="1" smtClean="0">
                <a:solidFill>
                  <a:srgbClr val="B7B7B7"/>
                </a:solidFill>
                <a:latin typeface="Droid Serif"/>
                <a:ea typeface="Droid Serif"/>
                <a:cs typeface="Droid Serif"/>
                <a:sym typeface="Droid Serif"/>
              </a:rPr>
              <a:t>ТОРа</a:t>
            </a:r>
            <a:endParaRPr lang="en" dirty="0">
              <a:solidFill>
                <a:srgbClr val="B7B7B7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3360550" y="1909200"/>
            <a:ext cx="2541800" cy="1325100"/>
          </a:xfrm>
          <a:prstGeom prst="chevron">
            <a:avLst>
              <a:gd name="adj" fmla="val 29853"/>
            </a:avLst>
          </a:prstGeom>
          <a:noFill/>
          <a:ln w="76200" cap="flat" cmpd="sng">
            <a:solidFill>
              <a:srgbClr val="99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Строительство необходимой инфраструктуры на территории выбранного участка</a:t>
            </a:r>
            <a:endParaRPr lang="en" dirty="0"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5383737" y="1909200"/>
            <a:ext cx="2332200" cy="1325100"/>
          </a:xfrm>
          <a:prstGeom prst="chevron">
            <a:avLst>
              <a:gd name="adj" fmla="val 29853"/>
            </a:avLst>
          </a:prstGeom>
          <a:noFill/>
          <a:ln w="76200" cap="flat" cmpd="sng">
            <a:solidFill>
              <a:srgbClr val="43434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Привлечение резидентов</a:t>
            </a:r>
            <a:endParaRPr lang="en"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58421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Преимущества </a:t>
            </a:r>
            <a:r>
              <a:rPr lang="ru-RU" sz="1800" dirty="0" err="1" smtClean="0">
                <a:solidFill>
                  <a:schemeClr val="tx1"/>
                </a:solidFill>
              </a:rPr>
              <a:t>ТОРа</a:t>
            </a:r>
            <a:r>
              <a:rPr lang="ru-RU" sz="1800" dirty="0" smtClean="0">
                <a:solidFill>
                  <a:schemeClr val="tx1"/>
                </a:solidFill>
              </a:rPr>
              <a:t> Новый Свет</a:t>
            </a:r>
            <a:endParaRPr lang="en" sz="1800" dirty="0">
              <a:solidFill>
                <a:schemeClr val="tx1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158650" y="1052475"/>
            <a:ext cx="2265445" cy="16615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-RU" sz="1400" b="1" dirty="0" smtClean="0">
                <a:latin typeface="Montserrat"/>
                <a:ea typeface="Montserrat"/>
                <a:cs typeface="Montserrat"/>
                <a:sym typeface="Montserrat"/>
              </a:rPr>
              <a:t>Привлекательные природные ландшафты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Курортный комплекс будет характеризоваться природными красотами всех видов: горы, море, лес, виноградники</a:t>
            </a:r>
            <a:endParaRPr lang="en"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3749566" y="1052475"/>
            <a:ext cx="2102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b="1" dirty="0" smtClean="0">
                <a:latin typeface="Montserrat"/>
                <a:ea typeface="Montserrat"/>
                <a:cs typeface="Montserrat"/>
                <a:sym typeface="Montserrat"/>
              </a:rPr>
              <a:t>Идеально подойдет для любого возраста</a:t>
            </a:r>
            <a:endParaRPr lang="en"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ru-RU" sz="1400" dirty="0" smtClean="0"/>
              <a:t>На отдых можно будет приезжать как семьей, так и в одиночестве, без какого-либо возрастного ограничения</a:t>
            </a:r>
            <a:endParaRPr lang="en" sz="1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6340483" y="1052475"/>
            <a:ext cx="2385228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b="1" dirty="0" smtClean="0">
                <a:latin typeface="Montserrat"/>
                <a:ea typeface="Montserrat"/>
                <a:cs typeface="Montserrat"/>
                <a:sym typeface="Montserrat"/>
              </a:rPr>
              <a:t>Различная целевая аудитория</a:t>
            </a:r>
            <a:endParaRPr lang="en"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ru-RU" sz="1400" dirty="0" smtClean="0"/>
              <a:t>Туристическая зона идеально подойдет как любителям активного отдыха, так и тем, кто предпочитает проводить время на пляже</a:t>
            </a:r>
            <a:r>
              <a:rPr lang="en" sz="1400" dirty="0" smtClean="0"/>
              <a:t> </a:t>
            </a:r>
            <a:endParaRPr lang="en" sz="14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158650" y="2862225"/>
            <a:ext cx="2102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b="1" dirty="0" smtClean="0">
                <a:latin typeface="Montserrat"/>
                <a:ea typeface="Montserrat"/>
                <a:cs typeface="Montserrat"/>
                <a:sym typeface="Montserrat"/>
              </a:rPr>
              <a:t>Безграничные возможности для проведения досуга</a:t>
            </a:r>
            <a:endParaRPr lang="en"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400" dirty="0" smtClean="0"/>
              <a:t>От пеших экскурсий по горам, до зажигательных вечеринок </a:t>
            </a:r>
            <a:endParaRPr lang="en" sz="1400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3749565" y="2862225"/>
            <a:ext cx="24205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b="1" dirty="0" smtClean="0">
                <a:latin typeface="Montserrat"/>
                <a:ea typeface="Montserrat"/>
                <a:cs typeface="Montserrat"/>
                <a:sym typeface="Montserrat"/>
              </a:rPr>
              <a:t>Гибкая ценовая политика</a:t>
            </a:r>
            <a:endParaRPr lang="en"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400" dirty="0" smtClean="0"/>
              <a:t>ТОР будет предполагать привлечение резидентов, ориентированных на различные уровни дохода клиентов</a:t>
            </a:r>
            <a:endParaRPr lang="en" sz="1400"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6340483" y="2862225"/>
            <a:ext cx="2385228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b="1" dirty="0" smtClean="0">
                <a:latin typeface="Montserrat"/>
                <a:ea typeface="Montserrat"/>
                <a:cs typeface="Montserrat"/>
                <a:sym typeface="Montserrat"/>
              </a:rPr>
              <a:t>Медицинские преимущества</a:t>
            </a:r>
            <a:endParaRPr lang="en"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400" dirty="0" smtClean="0"/>
              <a:t>Благодаря нахождению в подобной природной зоне туристы смогут поправить здоровье, просто находясь на улице +санаторный комплекс</a:t>
            </a:r>
            <a:r>
              <a:rPr lang="en" sz="1400" dirty="0" smtClean="0"/>
              <a:t> </a:t>
            </a:r>
            <a:endParaRPr lang="en" sz="14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grpSp>
        <p:nvGrpSpPr>
          <p:cNvPr id="198" name="Shape 198"/>
          <p:cNvGrpSpPr/>
          <p:nvPr/>
        </p:nvGrpSpPr>
        <p:grpSpPr>
          <a:xfrm>
            <a:off x="6025749" y="1222404"/>
            <a:ext cx="314714" cy="335327"/>
            <a:chOff x="5970800" y="1619250"/>
            <a:chExt cx="428650" cy="456725"/>
          </a:xfrm>
        </p:grpSpPr>
        <p:sp>
          <p:nvSpPr>
            <p:cNvPr id="199" name="Shape 19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04" name="Shape 204"/>
          <p:cNvSpPr/>
          <p:nvPr/>
        </p:nvSpPr>
        <p:spPr>
          <a:xfrm>
            <a:off x="3468938" y="1242114"/>
            <a:ext cx="280647" cy="29588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65975" y="3083306"/>
            <a:ext cx="408839" cy="241203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5" name="Shape 291"/>
          <p:cNvGrpSpPr/>
          <p:nvPr/>
        </p:nvGrpSpPr>
        <p:grpSpPr>
          <a:xfrm>
            <a:off x="685051" y="1242114"/>
            <a:ext cx="355300" cy="312413"/>
            <a:chOff x="1928175" y="312600"/>
            <a:chExt cx="425000" cy="373700"/>
          </a:xfrm>
          <a:solidFill>
            <a:srgbClr val="FFC000"/>
          </a:solidFill>
        </p:grpSpPr>
        <p:sp>
          <p:nvSpPr>
            <p:cNvPr id="26" name="Shape 292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9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8" name="Shape 442"/>
          <p:cNvSpPr/>
          <p:nvPr/>
        </p:nvSpPr>
        <p:spPr>
          <a:xfrm>
            <a:off x="3373725" y="2971103"/>
            <a:ext cx="458973" cy="353405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9" name="Shape 367"/>
          <p:cNvGrpSpPr/>
          <p:nvPr/>
        </p:nvGrpSpPr>
        <p:grpSpPr>
          <a:xfrm>
            <a:off x="6022131" y="2924414"/>
            <a:ext cx="368550" cy="368550"/>
            <a:chOff x="2594325" y="1627175"/>
            <a:chExt cx="440850" cy="440850"/>
          </a:xfrm>
          <a:solidFill>
            <a:srgbClr val="FFC000"/>
          </a:solidFill>
        </p:grpSpPr>
        <p:sp>
          <p:nvSpPr>
            <p:cNvPr id="30" name="Shape 36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6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7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80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 idx="4294967295"/>
          </p:nvPr>
        </p:nvSpPr>
        <p:spPr>
          <a:xfrm>
            <a:off x="1741650" y="1659550"/>
            <a:ext cx="5660699" cy="11597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8,5 млн. Р</a:t>
            </a:r>
            <a:endParaRPr lang="en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4294967295"/>
          </p:nvPr>
        </p:nvSpPr>
        <p:spPr>
          <a:xfrm>
            <a:off x="1741650" y="2763854"/>
            <a:ext cx="5660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dirty="0" smtClean="0"/>
              <a:t>Финансовое обеспечение мероприятий по обеспечению инженерной и транспортной инфраструктуры за счет средств бюджетных средств Республики Крым и внебюджетных средств</a:t>
            </a:r>
            <a:endParaRPr lang="en" sz="1800" dirty="0"/>
          </a:p>
        </p:txBody>
      </p:sp>
      <p:grpSp>
        <p:nvGrpSpPr>
          <p:cNvPr id="157" name="Shape 157"/>
          <p:cNvGrpSpPr/>
          <p:nvPr/>
        </p:nvGrpSpPr>
        <p:grpSpPr>
          <a:xfrm>
            <a:off x="4355034" y="428164"/>
            <a:ext cx="433931" cy="318157"/>
            <a:chOff x="3936375" y="3703750"/>
            <a:chExt cx="453050" cy="332175"/>
          </a:xfrm>
        </p:grpSpPr>
        <p:sp>
          <p:nvSpPr>
            <p:cNvPr id="158" name="Shape 15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 idx="4294967295"/>
          </p:nvPr>
        </p:nvSpPr>
        <p:spPr>
          <a:xfrm>
            <a:off x="685800" y="1105199"/>
            <a:ext cx="7772400" cy="8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FF9E00"/>
                </a:solidFill>
              </a:rPr>
              <a:t>~ 530 </a:t>
            </a:r>
            <a:r>
              <a:rPr lang="ru-RU" sz="3000" dirty="0" smtClean="0">
                <a:solidFill>
                  <a:srgbClr val="FF9E00"/>
                </a:solidFill>
              </a:rPr>
              <a:t>Га</a:t>
            </a:r>
            <a:endParaRPr lang="en" sz="3000" dirty="0">
              <a:solidFill>
                <a:srgbClr val="FF9E00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4294967295"/>
          </p:nvPr>
        </p:nvSpPr>
        <p:spPr>
          <a:xfrm>
            <a:off x="685800" y="148750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dirty="0" smtClean="0"/>
              <a:t>Примерная территория ТОР</a:t>
            </a:r>
            <a:endParaRPr lang="en" sz="1800" dirty="0"/>
          </a:p>
        </p:txBody>
      </p:sp>
      <p:sp>
        <p:nvSpPr>
          <p:cNvPr id="169" name="Shape 169"/>
          <p:cNvSpPr txBox="1">
            <a:spLocks noGrp="1"/>
          </p:cNvSpPr>
          <p:nvPr>
            <p:ph type="ctrTitle" idx="4294967295"/>
          </p:nvPr>
        </p:nvSpPr>
        <p:spPr>
          <a:xfrm>
            <a:off x="685800" y="3276899"/>
            <a:ext cx="7772400" cy="8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rgbClr val="FF9E00"/>
                </a:solidFill>
              </a:rPr>
              <a:t>1</a:t>
            </a:r>
            <a:r>
              <a:rPr lang="ru-RU" sz="3000" dirty="0" smtClean="0">
                <a:solidFill>
                  <a:srgbClr val="FF9E00"/>
                </a:solidFill>
              </a:rPr>
              <a:t>7</a:t>
            </a:r>
            <a:r>
              <a:rPr lang="ru-RU" sz="3000" dirty="0" smtClean="0">
                <a:solidFill>
                  <a:srgbClr val="FF9E00"/>
                </a:solidFill>
              </a:rPr>
              <a:t>,000 тыс.</a:t>
            </a:r>
            <a:endParaRPr lang="en" sz="3000" dirty="0">
              <a:solidFill>
                <a:srgbClr val="FF9E00"/>
              </a:solidFill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4294967295"/>
          </p:nvPr>
        </p:nvSpPr>
        <p:spPr>
          <a:xfrm>
            <a:off x="685800" y="365920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dirty="0" smtClean="0"/>
              <a:t>Планируемое число рабочих мест </a:t>
            </a:r>
            <a:endParaRPr lang="en" sz="1800" dirty="0"/>
          </a:p>
        </p:txBody>
      </p:sp>
      <p:sp>
        <p:nvSpPr>
          <p:cNvPr id="171" name="Shape 171"/>
          <p:cNvSpPr txBox="1">
            <a:spLocks noGrp="1"/>
          </p:cNvSpPr>
          <p:nvPr>
            <p:ph type="ctrTitle" idx="4294967295"/>
          </p:nvPr>
        </p:nvSpPr>
        <p:spPr>
          <a:xfrm>
            <a:off x="685800" y="2191049"/>
            <a:ext cx="7772400" cy="8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FF9E00"/>
                </a:solidFill>
              </a:rPr>
              <a:t>10</a:t>
            </a:r>
            <a:r>
              <a:rPr lang="ru-RU" sz="3000" dirty="0" smtClean="0">
                <a:solidFill>
                  <a:srgbClr val="FF9E00"/>
                </a:solidFill>
              </a:rPr>
              <a:t>-1</a:t>
            </a:r>
            <a:r>
              <a:rPr lang="en-US" sz="3000" dirty="0" smtClean="0">
                <a:solidFill>
                  <a:srgbClr val="FF9E00"/>
                </a:solidFill>
              </a:rPr>
              <a:t>3</a:t>
            </a:r>
            <a:endParaRPr lang="en" sz="3000" dirty="0">
              <a:solidFill>
                <a:srgbClr val="FF9E00"/>
              </a:solidFill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4294967295"/>
          </p:nvPr>
        </p:nvSpPr>
        <p:spPr>
          <a:xfrm>
            <a:off x="685800" y="2573358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dirty="0" smtClean="0"/>
              <a:t>Ожидаемое число резидентов</a:t>
            </a:r>
            <a:endParaRPr lang="en" sz="1800" dirty="0"/>
          </a:p>
        </p:txBody>
      </p:sp>
      <p:grpSp>
        <p:nvGrpSpPr>
          <p:cNvPr id="173" name="Shape 173"/>
          <p:cNvGrpSpPr/>
          <p:nvPr/>
        </p:nvGrpSpPr>
        <p:grpSpPr>
          <a:xfrm>
            <a:off x="4355034" y="428164"/>
            <a:ext cx="433931" cy="318157"/>
            <a:chOff x="3936375" y="3703750"/>
            <a:chExt cx="453050" cy="332175"/>
          </a:xfrm>
        </p:grpSpPr>
        <p:sp>
          <p:nvSpPr>
            <p:cNvPr id="174" name="Shape 174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659" y="9728"/>
            <a:ext cx="397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Трудоустройство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0043" y="856034"/>
            <a:ext cx="7169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Разные сектора: </a:t>
            </a:r>
            <a:r>
              <a:rPr lang="ru-RU" dirty="0">
                <a:solidFill>
                  <a:schemeClr val="bg1"/>
                </a:solidFill>
              </a:rPr>
              <a:t>строительные, педагогические, </a:t>
            </a:r>
            <a:r>
              <a:rPr lang="ru-RU" dirty="0" smtClean="0">
                <a:solidFill>
                  <a:schemeClr val="bg1"/>
                </a:solidFill>
              </a:rPr>
              <a:t>сервисные, сельскохозяйственные</a:t>
            </a:r>
            <a:r>
              <a:rPr lang="ru-RU" dirty="0">
                <a:solidFill>
                  <a:schemeClr val="bg1"/>
                </a:solidFill>
              </a:rPr>
              <a:t>, отряды проводников и </a:t>
            </a:r>
            <a:r>
              <a:rPr lang="ru-RU" dirty="0" smtClean="0">
                <a:solidFill>
                  <a:schemeClr val="bg1"/>
                </a:solidFill>
              </a:rPr>
              <a:t>профильные;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 базе вакансий заявлено 227 должностей (профессий)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Министерство курортов и туризма Республики Крым сотрудничает с </a:t>
            </a:r>
            <a:r>
              <a:rPr lang="ru-RU" dirty="0">
                <a:solidFill>
                  <a:schemeClr val="bg1"/>
                </a:solidFill>
              </a:rPr>
              <a:t>Молодежной общероссийской общественной организацией «Российские студенческие отряды»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Проводятся обучающие мероприятия, направленные на развитие заинтересованности населения в туристической сфере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potok-sveta.ru/1482067323.htm?pic=olympica.com.ua/img/f/3/f31139ad01e63a1b34d64a030a2c31b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8" y="2733472"/>
            <a:ext cx="2663231" cy="172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-flamboyant-hotel.com/uploads/posts/2013-09/1378274603_1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3" y="2733472"/>
            <a:ext cx="2582695" cy="17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3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Возможные иностранные резиденты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955" y="971550"/>
            <a:ext cx="2440499" cy="32415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en-US" dirty="0"/>
              <a:t>China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Comfort </a:t>
            </a:r>
          </a:p>
          <a:p>
            <a:pPr algn="ctr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Traver</a:t>
            </a:r>
            <a:r>
              <a:rPr lang="en-US" dirty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Service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6111625" y="1064772"/>
            <a:ext cx="2440499" cy="32415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id.swewe.net/upimage/ae/be/aebe86f72327fbb9b1918dc71824a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4" y="1183835"/>
            <a:ext cx="20193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0a834d81fb823d79bc0ba51304eee221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37" y="106477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1625" y="3279336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China International Travel Service corp.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ltd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Droid Serif" panose="020B0604020202020204" charset="0"/>
              <a:ea typeface="Droid Serif" panose="020B0604020202020204" charset="0"/>
              <a:cs typeface="Droid Serif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4242" y="1653702"/>
            <a:ext cx="2846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«Miller Alois Erdbau und Abbruch GmbH»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Vienna </a:t>
            </a:r>
            <a:r>
              <a:rPr lang="en-US" dirty="0"/>
              <a:t>City </a:t>
            </a:r>
            <a:r>
              <a:rPr lang="en-US" dirty="0" smtClean="0"/>
              <a:t>Apartment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«Восток-Тур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«</a:t>
            </a:r>
            <a:r>
              <a:rPr lang="en-US" dirty="0"/>
              <a:t>China Peace Travel</a:t>
            </a:r>
            <a:r>
              <a:rPr lang="en-US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«China Bamboo Garden </a:t>
            </a:r>
            <a:r>
              <a:rPr lang="en-US" dirty="0" err="1"/>
              <a:t>Int</a:t>
            </a:r>
            <a:r>
              <a:rPr lang="en-US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«China Swan Int</a:t>
            </a:r>
            <a:r>
              <a:rPr lang="en-US" dirty="0" smtClean="0"/>
              <a:t>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«Feng Hua Travel</a:t>
            </a:r>
            <a:r>
              <a:rPr lang="en-US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«</a:t>
            </a:r>
            <a:r>
              <a:rPr lang="en-US" dirty="0" err="1"/>
              <a:t>Kimmerle</a:t>
            </a:r>
            <a:r>
              <a:rPr lang="en-US" dirty="0"/>
              <a:t> </a:t>
            </a:r>
            <a:r>
              <a:rPr lang="en-US" dirty="0" err="1"/>
              <a:t>Vorstand</a:t>
            </a:r>
            <a:r>
              <a:rPr lang="en-US" dirty="0"/>
              <a:t> </a:t>
            </a:r>
            <a:r>
              <a:rPr lang="en-US" dirty="0" err="1"/>
              <a:t>Kimmerle</a:t>
            </a:r>
            <a:r>
              <a:rPr lang="en-US" dirty="0"/>
              <a:t> </a:t>
            </a:r>
            <a:r>
              <a:rPr lang="en-US" dirty="0" err="1"/>
              <a:t>Untervehmen</a:t>
            </a:r>
            <a:r>
              <a:rPr lang="en-US" dirty="0"/>
              <a:t>»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6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dirty="0" smtClean="0"/>
              <a:t>Почему?</a:t>
            </a:r>
            <a:endParaRPr lang="en" sz="1800" dirty="0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4294967295"/>
          </p:nvPr>
        </p:nvSpPr>
        <p:spPr>
          <a:xfrm>
            <a:off x="1275150" y="1111794"/>
            <a:ext cx="6593700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b="1" dirty="0" smtClean="0"/>
              <a:t>Актуальность - </a:t>
            </a:r>
            <a:endParaRPr lang="en" b="1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1275150" y="1900200"/>
            <a:ext cx="65937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800" dirty="0"/>
              <a:t>создание территорий опережающего развития – наиболее инновационная и перспективная на сегодняшний день попытка улучшить экономическую ситуацию в дотационных регионах России. Реализация программ, направленных на модернизацию туристического сектора в Крыму, в реалиях нынешнего экономического и политического положения полуострова приобретает первичное </a:t>
            </a:r>
            <a:r>
              <a:rPr lang="ru-RU" sz="1800" dirty="0" smtClean="0"/>
              <a:t>значение.</a:t>
            </a:r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200" y="312561"/>
            <a:ext cx="5277599" cy="447600"/>
          </a:xfrm>
        </p:spPr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038" y="1001949"/>
            <a:ext cx="7266562" cy="3151762"/>
          </a:xfrm>
        </p:spPr>
        <p:txBody>
          <a:bodyPr/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О РАЗВИТИИ ТУРИСТСКОЙ ОТРАСЛИ РЕСПУБЛИКИ КРЫМ В 2016 ГОДУ // Министерство курортов и туризма Республики Крым URL: http://mtur.rk.gov.ru/file/o_razvitii_turistskoy_otrasli_respubliki_krim_v_2016_godu_1.pdf (дата обращения: 10.05.2017).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Постановление Правительства РФ от 17.03.2016 N 200 (ред. от 06.10.2016) "О создании территории опережающего социально-экономического развития "Горный воздух"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Публичная кадастровая карта // </a:t>
            </a:r>
            <a:r>
              <a:rPr lang="en-US" sz="1200" u="sng" dirty="0"/>
              <a:t>http</a:t>
            </a:r>
            <a:r>
              <a:rPr lang="ru-RU" sz="1200" u="sng" dirty="0"/>
              <a:t>://</a:t>
            </a:r>
            <a:r>
              <a:rPr lang="en-US" sz="1200" u="sng" dirty="0" err="1"/>
              <a:t>pkk</a:t>
            </a:r>
            <a:r>
              <a:rPr lang="ru-RU" sz="1200" u="sng" dirty="0"/>
              <a:t>5.</a:t>
            </a:r>
            <a:r>
              <a:rPr lang="en-US" sz="1200" u="sng" dirty="0" err="1"/>
              <a:t>rosreestr</a:t>
            </a:r>
            <a:r>
              <a:rPr lang="ru-RU" sz="1200" u="sng" dirty="0"/>
              <a:t>.</a:t>
            </a:r>
            <a:r>
              <a:rPr lang="en-US" sz="1200" u="sng" dirty="0" err="1"/>
              <a:t>ru</a:t>
            </a:r>
            <a:r>
              <a:rPr lang="ru-RU" sz="1200" u="sng" dirty="0"/>
              <a:t>/#</a:t>
            </a:r>
            <a:r>
              <a:rPr lang="en-US" sz="1200" u="sng" dirty="0"/>
              <a:t>x</a:t>
            </a:r>
            <a:r>
              <a:rPr lang="ru-RU" sz="1200" u="sng" dirty="0"/>
              <a:t>=11554711.454933215&amp;</a:t>
            </a:r>
            <a:r>
              <a:rPr lang="en-US" sz="1200" u="sng" dirty="0"/>
              <a:t>y</a:t>
            </a:r>
            <a:r>
              <a:rPr lang="ru-RU" sz="1200" u="sng" dirty="0"/>
              <a:t>=10055441.599232893&amp;</a:t>
            </a:r>
            <a:r>
              <a:rPr lang="en-US" sz="1200" u="sng" dirty="0"/>
              <a:t>z</a:t>
            </a:r>
            <a:r>
              <a:rPr lang="ru-RU" sz="1200" u="sng" dirty="0"/>
              <a:t>=3</a:t>
            </a:r>
            <a:endParaRPr lang="ru-RU" sz="1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Территория опережающего развития "Горный воздух" // Корпорация развития Дальнего Востока URL: http://erdc.ru/tor/gornyy-vozdukh/ (дата обращения: 15.05.2017).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 err="1"/>
              <a:t>Улюкаев</a:t>
            </a:r>
            <a:r>
              <a:rPr lang="ru-RU" sz="1200" dirty="0"/>
              <a:t>: Крым мог бы стать частью территории опережающего развития // РБК URL: http://www.rbc.ru/economics/12/03/2014/570419339a794761c0ce7c44 (дата обращения: 20.05.2017).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Федеральный закон "О территориях опережающего социально-экономического развития в Российской Федерации" от 29.12.2014 N 473-ФЗ (последняя редакция)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 Форум в Ялте, списки зарубежных участников 2016-2017г // </a:t>
            </a:r>
            <a:r>
              <a:rPr lang="en-US" sz="1200" u="sng" dirty="0"/>
              <a:t>https</a:t>
            </a:r>
            <a:r>
              <a:rPr lang="ru-RU" sz="1200" u="sng" dirty="0"/>
              <a:t>://</a:t>
            </a:r>
            <a:r>
              <a:rPr lang="en-US" sz="1200" u="sng" dirty="0" err="1"/>
              <a:t>stopterror</a:t>
            </a:r>
            <a:r>
              <a:rPr lang="ru-RU" sz="1200" u="sng" dirty="0"/>
              <a:t>.</a:t>
            </a:r>
            <a:r>
              <a:rPr lang="en-US" sz="1200" u="sng" dirty="0"/>
              <a:t>in</a:t>
            </a:r>
            <a:r>
              <a:rPr lang="ru-RU" sz="1200" u="sng" dirty="0"/>
              <a:t>.</a:t>
            </a:r>
            <a:r>
              <a:rPr lang="en-US" sz="1200" u="sng" dirty="0" err="1"/>
              <a:t>ua</a:t>
            </a:r>
            <a:r>
              <a:rPr lang="ru-RU" sz="1200" u="sng" dirty="0"/>
              <a:t>/</a:t>
            </a:r>
            <a:r>
              <a:rPr lang="en-US" sz="1200" u="sng" dirty="0"/>
              <a:t>info</a:t>
            </a:r>
            <a:r>
              <a:rPr lang="ru-RU" sz="1200" u="sng" dirty="0"/>
              <a:t>/2017/04/</a:t>
            </a:r>
            <a:r>
              <a:rPr lang="en-US" sz="1200" u="sng" dirty="0"/>
              <a:t>forum</a:t>
            </a:r>
            <a:r>
              <a:rPr lang="ru-RU" sz="1200" u="sng" dirty="0"/>
              <a:t>-</a:t>
            </a:r>
            <a:r>
              <a:rPr lang="en-US" sz="1200" u="sng" dirty="0"/>
              <a:t>v</a:t>
            </a:r>
            <a:r>
              <a:rPr lang="ru-RU" sz="1200" u="sng" dirty="0"/>
              <a:t>-</a:t>
            </a:r>
            <a:r>
              <a:rPr lang="en-US" sz="1200" u="sng" dirty="0" err="1"/>
              <a:t>yalte</a:t>
            </a:r>
            <a:r>
              <a:rPr lang="ru-RU" sz="1200" u="sng" dirty="0"/>
              <a:t>-</a:t>
            </a:r>
            <a:r>
              <a:rPr lang="en-US" sz="1200" u="sng" dirty="0" err="1"/>
              <a:t>spiski</a:t>
            </a:r>
            <a:r>
              <a:rPr lang="ru-RU" sz="1200" u="sng" dirty="0"/>
              <a:t>-</a:t>
            </a:r>
            <a:r>
              <a:rPr lang="en-US" sz="1200" u="sng" dirty="0" err="1"/>
              <a:t>uchastnikov</a:t>
            </a:r>
            <a:r>
              <a:rPr lang="ru-RU" sz="1200" u="sng" dirty="0"/>
              <a:t>-2016-2017</a:t>
            </a:r>
            <a:r>
              <a:rPr lang="en-US" sz="1200" u="sng" dirty="0"/>
              <a:t>g</a:t>
            </a:r>
            <a:r>
              <a:rPr lang="ru-RU" sz="1200" u="sng" dirty="0"/>
              <a:t>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1686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ctrTitle"/>
          </p:nvPr>
        </p:nvSpPr>
        <p:spPr>
          <a:xfrm>
            <a:off x="1933200" y="604391"/>
            <a:ext cx="5277599" cy="44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THANKS!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800" b="1" dirty="0" smtClean="0"/>
              <a:t>Спасибо за внимание!</a:t>
            </a:r>
            <a:endParaRPr lang="en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Цель - </a:t>
            </a:r>
            <a:endParaRPr lang="en" dirty="0"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891540" y="2505899"/>
            <a:ext cx="7406640" cy="15288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П</a:t>
            </a:r>
            <a:r>
              <a:rPr lang="ru-RU" sz="2000" dirty="0"/>
              <a:t>оказать преимущества и риски создание ТОР, в частности туристско-рекреационных, и их влияние на развитие экономики и туристической привлекательности Крыма</a:t>
            </a:r>
            <a:endParaRPr lang="en" sz="2000" dirty="0"/>
          </a:p>
        </p:txBody>
      </p:sp>
      <p:sp>
        <p:nvSpPr>
          <p:cNvPr id="72" name="Shape 72"/>
          <p:cNvSpPr txBox="1"/>
          <p:nvPr/>
        </p:nvSpPr>
        <p:spPr>
          <a:xfrm>
            <a:off x="3858675" y="528406"/>
            <a:ext cx="1426499" cy="5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Зачем?</a:t>
            </a:r>
            <a:endParaRPr lang="en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44" y="1031324"/>
            <a:ext cx="1428750" cy="12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edtver.ru/data/uploads/2013-04/page/17866/den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05" y="1031324"/>
            <a:ext cx="1428750" cy="12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ru-RU" i="0" dirty="0"/>
              <a:t>Мы говорим о территориях опережающего развития применительно к Дальнему </a:t>
            </a:r>
            <a:r>
              <a:rPr lang="ru-RU" i="0" dirty="0" smtClean="0"/>
              <a:t>Востоку. Возможно</a:t>
            </a:r>
            <a:r>
              <a:rPr lang="ru-RU" i="0" dirty="0"/>
              <a:t>, мы должны переориентировать эту позицию. Почему мы должны замыкать это на определенный регион? Может быть, должны рассматривать Крым как часть, условно говоря, причерноморской территории опережающего развития, которая объединяла бы Крым и российское </a:t>
            </a:r>
            <a:r>
              <a:rPr lang="ru-RU" i="0" dirty="0" smtClean="0"/>
              <a:t>Причерноморье. </a:t>
            </a:r>
            <a:r>
              <a:rPr lang="ru-RU" dirty="0"/>
              <a:t/>
            </a:r>
            <a:br>
              <a:rPr lang="ru-RU" dirty="0"/>
            </a:b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5759118" y="3842426"/>
            <a:ext cx="269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А. В </a:t>
            </a:r>
            <a:r>
              <a:rPr lang="ru-RU" dirty="0" err="1" smtClean="0"/>
              <a:t>Улюкаев</a:t>
            </a:r>
            <a:r>
              <a:rPr lang="ru-RU" dirty="0" smtClean="0"/>
              <a:t>, 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dirty="0" smtClean="0"/>
              <a:t>ЧТО ТАКОЕ ТОР?</a:t>
            </a:r>
            <a:endParaRPr lang="en" sz="1800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6650" y="1047150"/>
            <a:ext cx="7310699" cy="304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 algn="just"/>
            <a:r>
              <a:rPr lang="ru-RU" sz="1800" dirty="0"/>
              <a:t>Территория опережающего социально-экономического развития - часть территории субъекта Российской Федерации, включая закрытое административно-территориальное образование, на которой в соответствии с решением Правительства Российской Федерации установлен особый правовой режим осуществления предпринимательской и иной деятельности в целях формирования благоприятных условий для привлечения инвестиций, обеспечения ускоренного социально-экономического развития и создания комфортных условий для обеспечения жизнедеятельности населения.</a:t>
            </a:r>
          </a:p>
          <a:p>
            <a:pPr marL="457200" lvl="0" indent="-228600" algn="just" rtl="0">
              <a:spcBef>
                <a:spcPts val="0"/>
              </a:spcBef>
            </a:pPr>
            <a:endParaRPr lang="e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204298" y="3973949"/>
            <a:ext cx="344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Ст. 2 Федерального закона </a:t>
            </a:r>
            <a:r>
              <a:rPr lang="ru-RU" b="1" dirty="0"/>
              <a:t>от 29.12.2014 N 473-ФЗ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983" y="3822970"/>
            <a:ext cx="5423170" cy="593387"/>
          </a:xfrm>
          <a:prstGeom prst="roundRect">
            <a:avLst/>
          </a:prstGeom>
          <a:solidFill>
            <a:srgbClr val="EB9E2D"/>
          </a:solidFill>
          <a:ln>
            <a:solidFill>
              <a:srgbClr val="EB9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1603800" y="1334316"/>
            <a:ext cx="5936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FF9E00"/>
                </a:solidFill>
              </a:rPr>
              <a:t>ТОР</a:t>
            </a:r>
            <a:endParaRPr lang="en" sz="4800" dirty="0">
              <a:solidFill>
                <a:srgbClr val="FF9E00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1603800" y="2071952"/>
            <a:ext cx="5936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это площадки для реализации </a:t>
            </a:r>
            <a:r>
              <a:rPr lang="ru-RU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крупных инвестиционных проектов</a:t>
            </a:r>
            <a: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промышленных и перерабатывающих предприятий. Основное финансовое бремя по их развитию ложится на плечи инвесторов - </a:t>
            </a:r>
            <a:r>
              <a:rPr lang="ru-RU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резидентов</a:t>
            </a:r>
            <a: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lang="ru-RU" sz="1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285750" indent="-285750" algn="ctr">
              <a:spcBef>
                <a:spcPts val="0"/>
              </a:spcBef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ТОРы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формируются по принципу кластерного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285750" indent="-285750" algn="ctr">
              <a:spcBef>
                <a:spcPts val="0"/>
              </a:spcBef>
            </a:pPr>
            <a:endParaRPr lang="en" sz="1800" dirty="0">
              <a:solidFill>
                <a:srgbClr val="CCCCCC"/>
              </a:solidFill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4231053" y="294719"/>
            <a:ext cx="677029" cy="1103728"/>
            <a:chOff x="6730350" y="2315900"/>
            <a:chExt cx="257700" cy="420100"/>
          </a:xfrm>
        </p:grpSpPr>
        <p:sp>
          <p:nvSpPr>
            <p:cNvPr id="91" name="Shape 9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dirty="0" smtClean="0"/>
              <a:t>ТУРИСТИЧЕСКИЙ ПОТЕНЦИАЛ КРЫМА</a:t>
            </a:r>
            <a:endParaRPr lang="en" sz="18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55064" y="1332642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 algn="just"/>
            <a:r>
              <a:rPr lang="ru-RU" dirty="0" smtClean="0"/>
              <a:t>За 2016 год в Крыму отдохнуло 5573,5 тыс. туристов</a:t>
            </a:r>
          </a:p>
          <a:p>
            <a:pPr marL="342900" indent="-342900" algn="just"/>
            <a:r>
              <a:rPr lang="ru-RU" dirty="0" smtClean="0"/>
              <a:t>Основная цель посещения – море</a:t>
            </a:r>
          </a:p>
          <a:p>
            <a:pPr marL="342900" indent="-342900" algn="just"/>
            <a:r>
              <a:rPr lang="ru-RU" dirty="0" smtClean="0"/>
              <a:t>Главная причина выбора Крыма – «нравится природа»</a:t>
            </a:r>
            <a:endParaRPr lang="en" dirty="0"/>
          </a:p>
        </p:txBody>
      </p:sp>
      <p:sp>
        <p:nvSpPr>
          <p:cNvPr id="2" name="Текст 1"/>
          <p:cNvSpPr>
            <a:spLocks noGrp="1"/>
          </p:cNvSpPr>
          <p:nvPr>
            <p:ph type="body" idx="3"/>
          </p:nvPr>
        </p:nvSpPr>
        <p:spPr>
          <a:xfrm>
            <a:off x="6284126" y="1332642"/>
            <a:ext cx="2440499" cy="3241500"/>
          </a:xfrm>
        </p:spPr>
        <p:txBody>
          <a:bodyPr/>
          <a:lstStyle/>
          <a:p>
            <a:pPr algn="just"/>
            <a:r>
              <a:rPr lang="ru-RU" dirty="0" smtClean="0"/>
              <a:t> Наименее популярная причина выбора Крыма – качество обслуживания</a:t>
            </a:r>
          </a:p>
          <a:p>
            <a:pPr algn="just"/>
            <a:r>
              <a:rPr lang="ru-RU" dirty="0" smtClean="0"/>
              <a:t>Низкий процент посещения полуострова с лечебной целью 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69" y="1316537"/>
            <a:ext cx="3318751" cy="2128028"/>
          </a:xfr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84" y="825364"/>
            <a:ext cx="3318750" cy="212802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69" y="2953392"/>
            <a:ext cx="3298965" cy="1876831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40" y="825364"/>
            <a:ext cx="3279179" cy="2102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600" dirty="0" smtClean="0"/>
              <a:t>ОСНОВНАЯ ПРОБЛЕМА</a:t>
            </a:r>
            <a:endParaRPr lang="en" sz="1600" dirty="0"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5885291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-RU" dirty="0" smtClean="0"/>
              <a:t>Основной проблемой туристического комплекса в Крыму является широкое распространение услуг частного сектора, представители которого в большинстве своем действуют не как ИП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5" y="1349114"/>
            <a:ext cx="5440758" cy="248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57599" y="0"/>
            <a:ext cx="1799617" cy="733425"/>
          </a:xfrm>
        </p:spPr>
        <p:txBody>
          <a:bodyPr/>
          <a:lstStyle/>
          <a:p>
            <a:r>
              <a:rPr lang="ru-RU" sz="1400" dirty="0" smtClean="0"/>
              <a:t>УЖЕ СУЩЕСТВУЮЩИЕ КЛАСТЕРНЫЕ ЗОНЫ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19455" y="912002"/>
            <a:ext cx="7653337" cy="3241675"/>
          </a:xfrm>
        </p:spPr>
        <p:txBody>
          <a:bodyPr/>
          <a:lstStyle/>
          <a:p>
            <a:pPr algn="just">
              <a:buNone/>
            </a:pPr>
            <a:r>
              <a:rPr lang="ru-RU" sz="1800" dirty="0"/>
              <a:t>По ФЦП 2016 № 1260 «О внесении изменений в федеральную целевую программу «Социально-экономическое развитие Республики Крым и г. Севастополя до 2020 года») на территории Крыма предусмотрено создание 5 туристско-рекреационных кластеров</a:t>
            </a:r>
            <a:r>
              <a:rPr lang="ru-RU" sz="1800" dirty="0" smtClean="0"/>
              <a:t>:</a:t>
            </a:r>
          </a:p>
          <a:p>
            <a:pPr algn="just">
              <a:buNone/>
            </a:pPr>
            <a:endParaRPr lang="ru-RU" sz="1800" dirty="0" smtClean="0"/>
          </a:p>
          <a:p>
            <a:pPr algn="just"/>
            <a:r>
              <a:rPr lang="ru-RU" sz="1800" dirty="0" smtClean="0"/>
              <a:t>Детский отдых и оздоровление (г. Евпатория)</a:t>
            </a:r>
          </a:p>
          <a:p>
            <a:pPr algn="just"/>
            <a:r>
              <a:rPr lang="ru-RU" sz="1800" dirty="0" smtClean="0"/>
              <a:t>Лечебно-оздоровительный отдых </a:t>
            </a:r>
            <a:r>
              <a:rPr lang="ru-RU" sz="1800" dirty="0"/>
              <a:t>(г. Саки) </a:t>
            </a:r>
            <a:endParaRPr lang="ru-RU" sz="1800" dirty="0" smtClean="0"/>
          </a:p>
          <a:p>
            <a:pPr algn="just"/>
            <a:r>
              <a:rPr lang="ru-RU" sz="1800" dirty="0"/>
              <a:t>кластер в районе озера </a:t>
            </a:r>
            <a:r>
              <a:rPr lang="ru-RU" sz="1800" dirty="0" err="1"/>
              <a:t>Чокракское</a:t>
            </a:r>
            <a:r>
              <a:rPr lang="ru-RU" sz="1800" dirty="0"/>
              <a:t> (Ленинский р-н, п. Курортное) </a:t>
            </a:r>
            <a:endParaRPr lang="ru-RU" sz="1800" dirty="0" smtClean="0"/>
          </a:p>
          <a:p>
            <a:pPr algn="just"/>
            <a:r>
              <a:rPr lang="ru-RU" sz="1800" dirty="0" smtClean="0"/>
              <a:t>Черноморский </a:t>
            </a:r>
            <a:r>
              <a:rPr lang="ru-RU" sz="1800" dirty="0"/>
              <a:t>(Черноморский р-н</a:t>
            </a:r>
            <a:r>
              <a:rPr lang="ru-RU" sz="1800" dirty="0" smtClean="0"/>
              <a:t>)</a:t>
            </a:r>
          </a:p>
          <a:p>
            <a:pPr algn="just"/>
            <a:r>
              <a:rPr lang="ru-RU" sz="1800" dirty="0" smtClean="0"/>
              <a:t>Коктебель </a:t>
            </a:r>
            <a:r>
              <a:rPr lang="ru-RU" sz="1800" dirty="0"/>
              <a:t>(</a:t>
            </a:r>
            <a:r>
              <a:rPr lang="ru-RU" sz="1800" dirty="0" err="1"/>
              <a:t>пгт</a:t>
            </a:r>
            <a:r>
              <a:rPr lang="ru-RU" sz="1800" dirty="0"/>
              <a:t>. Коктебель)</a:t>
            </a:r>
          </a:p>
        </p:txBody>
      </p:sp>
    </p:spTree>
    <p:extLst>
      <p:ext uri="{BB962C8B-B14F-4D97-AF65-F5344CB8AC3E}">
        <p14:creationId xmlns:p14="http://schemas.microsoft.com/office/powerpoint/2010/main" val="16085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914</Words>
  <Application>Microsoft Office PowerPoint</Application>
  <PresentationFormat>Экран (16:9)</PresentationFormat>
  <Paragraphs>121</Paragraphs>
  <Slides>21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Wingdings</vt:lpstr>
      <vt:lpstr>Droid Serif</vt:lpstr>
      <vt:lpstr>Montserrat</vt:lpstr>
      <vt:lpstr>Perdita template</vt:lpstr>
      <vt:lpstr>Создание ТОР на территории Крыма</vt:lpstr>
      <vt:lpstr>Почему?</vt:lpstr>
      <vt:lpstr>Цель - </vt:lpstr>
      <vt:lpstr>Презентация PowerPoint</vt:lpstr>
      <vt:lpstr>ЧТО ТАКОЕ ТОР?</vt:lpstr>
      <vt:lpstr>ТОР</vt:lpstr>
      <vt:lpstr>ТУРИСТИЧЕСКИЙ ПОТЕНЦИАЛ КРЫМА</vt:lpstr>
      <vt:lpstr>ОСНОВНАЯ ПРОБЛЕМА</vt:lpstr>
      <vt:lpstr>УЖЕ СУЩЕСТВУЮЩИЕ КЛАСТЕРНЫЕ ЗОНЫ</vt:lpstr>
      <vt:lpstr>Распределение турпотоков по регионам</vt:lpstr>
      <vt:lpstr>Размещение ТОРа </vt:lpstr>
      <vt:lpstr>Презентация PowerPoint</vt:lpstr>
      <vt:lpstr>Почему район Нового Света?</vt:lpstr>
      <vt:lpstr>OUR PROCESS IS EASY</vt:lpstr>
      <vt:lpstr>Преимущества ТОРа Новый Свет</vt:lpstr>
      <vt:lpstr>8,5 млн. Р</vt:lpstr>
      <vt:lpstr>~ 530 Га</vt:lpstr>
      <vt:lpstr>Презентация PowerPoint</vt:lpstr>
      <vt:lpstr>Возможные иностранные резиденты</vt:lpstr>
      <vt:lpstr>Использованные источники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ТОР на территории Крыма</dc:title>
  <dc:creator>Таня Семенюк</dc:creator>
  <cp:lastModifiedBy>Таня Семенюк</cp:lastModifiedBy>
  <cp:revision>31</cp:revision>
  <dcterms:modified xsi:type="dcterms:W3CDTF">2017-05-30T10:22:34Z</dcterms:modified>
</cp:coreProperties>
</file>