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8"/>
  </p:notesMasterIdLst>
  <p:handoutMasterIdLst>
    <p:handoutMasterId r:id="rId19"/>
  </p:handoutMasterIdLst>
  <p:sldIdLst>
    <p:sldId id="281" r:id="rId3"/>
    <p:sldId id="282" r:id="rId4"/>
    <p:sldId id="290" r:id="rId5"/>
    <p:sldId id="294" r:id="rId6"/>
    <p:sldId id="284" r:id="rId7"/>
    <p:sldId id="285" r:id="rId8"/>
    <p:sldId id="286" r:id="rId9"/>
    <p:sldId id="287" r:id="rId10"/>
    <p:sldId id="288" r:id="rId11"/>
    <p:sldId id="289" r:id="rId12"/>
    <p:sldId id="260" r:id="rId13"/>
    <p:sldId id="291" r:id="rId14"/>
    <p:sldId id="292" r:id="rId15"/>
    <p:sldId id="296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19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Альтернативное содержа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29.05.2017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альтернативного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29.05.2017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29.05.2017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29.05.2017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  <a:p>
            <a:pPr lvl="5"/>
            <a:r>
              <a:rPr lang="ru-RU" dirty="0"/>
              <a:t>Шестая</a:t>
            </a:r>
          </a:p>
          <a:p>
            <a:pPr lvl="6"/>
            <a:r>
              <a:rPr lang="ru-RU" dirty="0"/>
              <a:t>Седьмая</a:t>
            </a:r>
          </a:p>
          <a:p>
            <a:pPr lvl="7"/>
            <a:r>
              <a:rPr lang="ru-RU" dirty="0"/>
              <a:t>Восьмая</a:t>
            </a:r>
          </a:p>
          <a:p>
            <a:pPr lvl="8"/>
            <a:r>
              <a:rPr lang="ru-RU" dirty="0"/>
              <a:t>Девятая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29.05.2017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"/>
            <a:ext cx="12192000" cy="684778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0" y="2802193"/>
            <a:ext cx="9144000" cy="142567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Интенсивный трип по Западной Болгарии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83276" y="5250426"/>
            <a:ext cx="2428569" cy="1238863"/>
          </a:xfrm>
        </p:spPr>
        <p:txBody>
          <a:bodyPr>
            <a:no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Проект разработан в сотрудничестве с НИУ ВШЭ и Федеральным агентством по туризму</a:t>
            </a:r>
          </a:p>
        </p:txBody>
      </p:sp>
    </p:spTree>
    <p:extLst>
      <p:ext uri="{BB962C8B-B14F-4D97-AF65-F5344CB8AC3E}">
        <p14:creationId xmlns:p14="http://schemas.microsoft.com/office/powerpoint/2010/main" val="32707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207" y="360155"/>
            <a:ext cx="3200400" cy="9180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День шестой</a:t>
            </a:r>
            <a:r>
              <a:rPr lang="en-US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.0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.2017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5200" y="1553145"/>
            <a:ext cx="4625620" cy="2119203"/>
          </a:xfrm>
        </p:spPr>
        <p:txBody>
          <a:bodyPr>
            <a:noAutofit/>
          </a:bodyPr>
          <a:lstStyle/>
          <a:p>
            <a:pPr lvl="1"/>
            <a:r>
              <a:rPr lang="ru-RU" sz="24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Возвращение в Софию</a:t>
            </a:r>
            <a:r>
              <a:rPr lang="ru-RU" sz="16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Выселение из квартиры в Велико-Тырново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Сдача машины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Отъезд в аэропорт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69" y="3578942"/>
            <a:ext cx="4497680" cy="2743200"/>
          </a:xfrm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0" r="18970"/>
          <a:stretch/>
        </p:blipFill>
        <p:spPr>
          <a:xfrm>
            <a:off x="0" y="0"/>
            <a:ext cx="7315200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15" y="1650506"/>
            <a:ext cx="365107" cy="3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45920" y="194201"/>
            <a:ext cx="9509760" cy="831514"/>
          </a:xfrm>
        </p:spPr>
        <p:txBody>
          <a:bodyPr/>
          <a:lstStyle/>
          <a:p>
            <a:pPr algn="ctr"/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Организационные нюансы трипа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37458" y="1297858"/>
            <a:ext cx="6792686" cy="4961428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Транспорт:</a:t>
            </a:r>
          </a:p>
          <a:p>
            <a:pPr lvl="1"/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Аренда автомобиля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 KIA </a:t>
            </a:r>
            <a:r>
              <a:rPr lang="en-US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Picanto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или 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KIA Rio (29.08. – 2.09.)</a:t>
            </a:r>
            <a:b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Проживание:</a:t>
            </a:r>
            <a:endParaRPr lang="ru-RU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София (28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.08 – 31.08., 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бул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 Царя-Освободителя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ул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Аксаков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ru-RU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Пловдив (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31.08 – 1.09.,</a:t>
            </a:r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ул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Константин 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Стоилов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ул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Криволак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ru-RU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ru-RU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Велико-Тырново (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1.09 – 2.09., 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ул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Опълченска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ru-RU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ул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 Генерал Гурко</a:t>
            </a:r>
            <a:r>
              <a:rPr lang="en-US" b="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ru-RU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Близость к точкам общественного питания</a:t>
            </a:r>
            <a:endParaRPr lang="en-US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Средняя стоимость за обед – 350 рублей</a:t>
            </a:r>
          </a:p>
          <a:p>
            <a:pPr lvl="1"/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Заселение в квартире и доме целиком</a:t>
            </a:r>
          </a:p>
          <a:p>
            <a:pPr lvl="1"/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Стоимость*:</a:t>
            </a:r>
          </a:p>
          <a:p>
            <a:pPr lvl="1"/>
            <a:r>
              <a:rPr lang="ru-RU" b="0" dirty="0">
                <a:latin typeface="Courier New" panose="02070309020205020404" pitchFamily="49" charset="0"/>
                <a:cs typeface="Courier New" panose="02070309020205020404" pitchFamily="49" charset="0"/>
              </a:rPr>
              <a:t>24 200 рублей</a:t>
            </a:r>
            <a:endParaRPr lang="en-US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ru-RU" b="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78" y="296023"/>
            <a:ext cx="865763" cy="8657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0" y="1408745"/>
            <a:ext cx="459128" cy="459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3" y="2290662"/>
            <a:ext cx="488819" cy="488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3" y="2949929"/>
            <a:ext cx="504681" cy="504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3625058"/>
            <a:ext cx="538735" cy="538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4" y="4408055"/>
            <a:ext cx="549840" cy="5498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" t="1" r="1531" b="26669"/>
          <a:stretch/>
        </p:blipFill>
        <p:spPr>
          <a:xfrm>
            <a:off x="230116" y="5901192"/>
            <a:ext cx="580531" cy="443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20" y="1638309"/>
            <a:ext cx="5076684" cy="338313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761" y="612058"/>
            <a:ext cx="3746091" cy="14330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Развлекательные бонусы тура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88" y="143371"/>
            <a:ext cx="5207102" cy="292899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5303" y="2536723"/>
            <a:ext cx="3685509" cy="3452597"/>
          </a:xfrm>
        </p:spPr>
        <p:txBody>
          <a:bodyPr/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Бальнеологические лечебницы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Рестораны национальной болгарской кухни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Сувенирные лавки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Футбольный матч сборной Болгарии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Экскурсоводы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аудио-гиды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Аудиовизуальное шоу в Велико-Тырново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88" y="3306303"/>
            <a:ext cx="5207102" cy="3471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0" b="13340"/>
          <a:stretch/>
        </p:blipFill>
        <p:spPr>
          <a:xfrm>
            <a:off x="58993" y="1107357"/>
            <a:ext cx="709708" cy="6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907027"/>
            <a:ext cx="3200400" cy="1059426"/>
          </a:xfrm>
        </p:spPr>
        <p:txBody>
          <a:bodyPr/>
          <a:lstStyle/>
          <a:p>
            <a:r>
              <a:rPr lang="ru-RU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Инструменты продвижения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1040011"/>
            <a:ext cx="6370638" cy="477797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2241755"/>
            <a:ext cx="3200400" cy="3747565"/>
          </a:xfrm>
        </p:spPr>
        <p:txBody>
          <a:bodyPr/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Digital marketing (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нативная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реклама)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Почтовая рассылка целевой аудитории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Социальные сети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Instagram, VK)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Конкурсы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Постеры в стенах учебного заведения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Буклеты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Флаеры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>
          <a:xfrm>
            <a:off x="7973961" y="2703870"/>
            <a:ext cx="1307691" cy="18779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9"/>
          <a:stretch/>
        </p:blipFill>
        <p:spPr>
          <a:xfrm>
            <a:off x="94914" y="907027"/>
            <a:ext cx="665498" cy="5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81337"/>
          </a:xfrm>
        </p:spPr>
        <p:txBody>
          <a:bodyPr/>
          <a:lstStyle/>
          <a:p>
            <a:pPr algn="ctr"/>
            <a:r>
              <a:rPr lang="ru-RU" dirty="0"/>
              <a:t>Мобильное приложение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847" y="1912144"/>
            <a:ext cx="5806462" cy="3869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751" y="467360"/>
            <a:ext cx="627527" cy="10750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" t="-156" r="114"/>
          <a:stretch/>
        </p:blipFill>
        <p:spPr>
          <a:xfrm>
            <a:off x="2814928" y="2631747"/>
            <a:ext cx="2466326" cy="25301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898">
            <a:off x="8369398" y="3825611"/>
            <a:ext cx="435624" cy="50034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 rot="565711">
            <a:off x="7856677" y="4257056"/>
            <a:ext cx="1415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Bulgaria Trip </a:t>
            </a:r>
            <a:endParaRPr lang="ru-RU" dirty="0"/>
          </a:p>
        </p:txBody>
      </p:sp>
      <p:pic>
        <p:nvPicPr>
          <p:cNvPr id="33" name="Объект 32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94" y="1912144"/>
            <a:ext cx="5797496" cy="3864537"/>
          </a:xfrm>
        </p:spPr>
      </p:pic>
    </p:spTree>
    <p:extLst>
      <p:ext uri="{BB962C8B-B14F-4D97-AF65-F5344CB8AC3E}">
        <p14:creationId xmlns:p14="http://schemas.microsoft.com/office/powerpoint/2010/main" val="13444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520794"/>
            <a:ext cx="9144000" cy="2667000"/>
          </a:xfrm>
        </p:spPr>
        <p:txBody>
          <a:bodyPr/>
          <a:lstStyle/>
          <a:p>
            <a:r>
              <a:rPr lang="ru-RU" dirty="0">
                <a:solidFill>
                  <a:schemeClr val="accent3"/>
                </a:solidFill>
              </a:rPr>
              <a:t>Спасибо за внимание!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4114800"/>
            <a:ext cx="9144000" cy="1143000"/>
          </a:xfrm>
        </p:spPr>
        <p:txBody>
          <a:bodyPr/>
          <a:lstStyle/>
          <a:p>
            <a:endParaRPr lang="en-US" dirty="0"/>
          </a:p>
          <a:p>
            <a:r>
              <a:rPr lang="ru-RU" sz="2800" dirty="0">
                <a:solidFill>
                  <a:srgbClr val="92D050"/>
                </a:solidFill>
              </a:rPr>
              <a:t>Почтовый адрес: </a:t>
            </a:r>
            <a:r>
              <a:rPr lang="en-US" sz="2800" dirty="0">
                <a:solidFill>
                  <a:srgbClr val="92D050"/>
                </a:solidFill>
              </a:rPr>
              <a:t>irakruch@mail.ru</a:t>
            </a:r>
            <a:endParaRPr lang="ru-RU" sz="2800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451" y="818054"/>
            <a:ext cx="1585097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1510" y="317090"/>
            <a:ext cx="4454013" cy="1993392"/>
          </a:xfrm>
        </p:spPr>
        <p:txBody>
          <a:bodyPr/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Молодежное путешествие «Обалдей от Болгарии»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31509" y="2546555"/>
            <a:ext cx="4454013" cy="415904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Даты поездки: 28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.08.2017 – 2.09.2017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Целевая аудитория: 18-30 лет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Возможность увидеть наиболее значимые объекты культурного наследия Болгарии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высочайшую горную вершину страны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Софию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Плевен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Пловдив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Велико-Тырново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Групповой тур от четырех до пяти человек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5"/>
          <a:stretch/>
        </p:blipFill>
        <p:spPr>
          <a:xfrm>
            <a:off x="0" y="0"/>
            <a:ext cx="7374194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9" y="2546556"/>
            <a:ext cx="373626" cy="3736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7" y="3156255"/>
            <a:ext cx="373628" cy="3736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7" y="3711526"/>
            <a:ext cx="373628" cy="373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7" y="5202156"/>
            <a:ext cx="386440" cy="38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4" y="704284"/>
            <a:ext cx="3200400" cy="9180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Билеты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24866" y="2079171"/>
            <a:ext cx="4625620" cy="4430486"/>
          </a:xfrm>
        </p:spPr>
        <p:txBody>
          <a:bodyPr>
            <a:noAutofit/>
          </a:bodyPr>
          <a:lstStyle/>
          <a:p>
            <a:pPr lvl="1"/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Туда:</a:t>
            </a:r>
          </a:p>
          <a:p>
            <a:pPr lvl="1"/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6:30 –  8:20 вылет из Москвы в Вену</a:t>
            </a:r>
          </a:p>
          <a:p>
            <a:pPr lvl="1"/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10:15 – 12:45 вылет из Вену в Софию</a:t>
            </a:r>
          </a:p>
          <a:p>
            <a:pPr lvl="1"/>
            <a:endParaRPr lang="ru-RU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Обратно:</a:t>
            </a:r>
          </a:p>
          <a:p>
            <a:pPr lvl="1"/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18:45 – 19:25 вылет из Софии в Вену</a:t>
            </a:r>
          </a:p>
          <a:p>
            <a:pPr lvl="1"/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20:40 – 00:25 – вылет из Вены в Москву</a:t>
            </a:r>
          </a:p>
          <a:p>
            <a:pPr lvl="1"/>
            <a:endParaRPr lang="ru-RU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algn="r"/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Цена:</a:t>
            </a:r>
          </a:p>
          <a:p>
            <a:pPr lvl="1" algn="r"/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14 500 рублей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8"/>
          <a:stretch/>
        </p:blipFill>
        <p:spPr>
          <a:xfrm>
            <a:off x="7424866" y="851768"/>
            <a:ext cx="996696" cy="849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24867" y="2113033"/>
            <a:ext cx="394892" cy="3948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24866" y="3911799"/>
            <a:ext cx="394894" cy="478075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12870"/>
          <a:stretch/>
        </p:blipFill>
        <p:spPr>
          <a:xfrm>
            <a:off x="0" y="704284"/>
            <a:ext cx="7315200" cy="6145161"/>
          </a:xfrm>
        </p:spPr>
      </p:pic>
    </p:spTree>
    <p:extLst>
      <p:ext uri="{BB962C8B-B14F-4D97-AF65-F5344CB8AC3E}">
        <p14:creationId xmlns:p14="http://schemas.microsoft.com/office/powerpoint/2010/main" val="4783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Маршрут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5" y="1882161"/>
            <a:ext cx="4615960" cy="416770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-805" r="5234" b="12833"/>
          <a:stretch/>
        </p:blipFill>
        <p:spPr>
          <a:xfrm>
            <a:off x="4247537" y="1010244"/>
            <a:ext cx="707922" cy="6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207" y="360155"/>
            <a:ext cx="3200400" cy="9180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День первый</a:t>
            </a:r>
            <a:r>
              <a:rPr lang="en-US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28.08.2017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46462" y="1400745"/>
            <a:ext cx="4625620" cy="2119203"/>
          </a:xfrm>
        </p:spPr>
        <p:txBody>
          <a:bodyPr>
            <a:noAutofit/>
          </a:bodyPr>
          <a:lstStyle/>
          <a:p>
            <a:pPr lvl="1"/>
            <a:r>
              <a:rPr lang="ru-RU" sz="24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София</a:t>
            </a:r>
            <a:r>
              <a:rPr lang="ru-RU" sz="16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Посещение собора Александра Невского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Экскурсия по памятникам русской истории</a:t>
            </a: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r="14438"/>
          <a:stretch>
            <a:fillRect/>
          </a:stretch>
        </p:blipFill>
        <p:spPr/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860" y="3677265"/>
            <a:ext cx="4550824" cy="26350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03" y="1400745"/>
            <a:ext cx="511801" cy="5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207" y="389652"/>
            <a:ext cx="3200400" cy="9180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День второй</a:t>
            </a:r>
            <a:r>
              <a:rPr lang="en-US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.08.2017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66380" y="1488887"/>
            <a:ext cx="4389646" cy="3171603"/>
          </a:xfrm>
        </p:spPr>
        <p:txBody>
          <a:bodyPr>
            <a:noAutofit/>
          </a:bodyPr>
          <a:lstStyle/>
          <a:p>
            <a:pPr lvl="1"/>
            <a:r>
              <a:rPr lang="ru-RU" sz="2400" dirty="0" err="1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Витоша-Мусала</a:t>
            </a:r>
            <a:r>
              <a:rPr lang="ru-RU" sz="16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Аренда автомобиля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Посещение национального исторического музея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Боянская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церковь (объект всемирного наследия ЮНЕСКО)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Гора </a:t>
            </a:r>
            <a:r>
              <a:rPr lang="ru-RU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Витоша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и природный парк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Мусала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(высочайшая горная вершина Балканского полуострова)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430" r="22026" b="-430"/>
          <a:stretch/>
        </p:blipFill>
        <p:spPr/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80" y="4667550"/>
            <a:ext cx="4487968" cy="18896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82" y="1481827"/>
            <a:ext cx="484625" cy="4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207" y="360155"/>
            <a:ext cx="3200400" cy="9180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День третий</a:t>
            </a:r>
            <a:r>
              <a:rPr lang="en-US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30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.08.2017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18324" y="1499068"/>
            <a:ext cx="4625620" cy="2119203"/>
          </a:xfrm>
        </p:spPr>
        <p:txBody>
          <a:bodyPr>
            <a:noAutofit/>
          </a:bodyPr>
          <a:lstStyle/>
          <a:p>
            <a:pPr lvl="1"/>
            <a:r>
              <a:rPr lang="ru-RU" sz="2400" dirty="0" err="1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Плевен</a:t>
            </a:r>
            <a:r>
              <a:rPr lang="ru-RU" sz="16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Посещение панорамы 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ru-RU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Плевенская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эпопея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endParaRPr lang="ru-RU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Парк-музей имени генерала Скобелева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Пешая прогулка по центру города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1326" r="32414" b="-1326"/>
          <a:stretch/>
        </p:blipFill>
        <p:spPr>
          <a:xfrm>
            <a:off x="0" y="0"/>
            <a:ext cx="7374194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96" y="1499068"/>
            <a:ext cx="452808" cy="452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81" y="3863374"/>
            <a:ext cx="4008827" cy="27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4555" y="134013"/>
            <a:ext cx="3200400" cy="138998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День четвертый</a:t>
            </a:r>
            <a:r>
              <a:rPr lang="en-US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31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.08.2017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58225" y="1714342"/>
            <a:ext cx="4389646" cy="3398431"/>
          </a:xfrm>
        </p:spPr>
        <p:txBody>
          <a:bodyPr>
            <a:noAutofit/>
          </a:bodyPr>
          <a:lstStyle/>
          <a:p>
            <a:pPr lvl="1"/>
            <a:r>
              <a:rPr lang="ru-RU" sz="24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Пловдив-</a:t>
            </a:r>
            <a:r>
              <a:rPr lang="ru-RU" sz="2400" dirty="0" err="1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Кырджали</a:t>
            </a:r>
            <a:r>
              <a:rPr lang="ru-RU" sz="16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Выселение из квартиры в Софии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Памятник 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Алеша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endParaRPr lang="ru-RU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Обзорная прогулка по городу: римский амфитеатр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часовая башня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Крепость </a:t>
            </a:r>
            <a:r>
              <a:rPr lang="ru-RU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Моняк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Кырджали</a:t>
            </a:r>
            <a:endParaRPr lang="ru-RU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4444"/>
          <a:stretch>
            <a:fillRect/>
          </a:stretch>
        </p:blipFill>
        <p:spPr/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43" y="4443190"/>
            <a:ext cx="4119409" cy="22108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25" y="1714342"/>
            <a:ext cx="438923" cy="43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 t="1008" r="5943" b="2013"/>
          <a:stretch/>
        </p:blipFill>
        <p:spPr>
          <a:xfrm>
            <a:off x="9761845" y="3775767"/>
            <a:ext cx="2270011" cy="2958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7022" y="193709"/>
            <a:ext cx="3200400" cy="9180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День пятый</a:t>
            </a:r>
            <a:r>
              <a:rPr lang="en-US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.0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.2017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04181" y="1286973"/>
            <a:ext cx="4250400" cy="5343480"/>
          </a:xfrm>
        </p:spPr>
        <p:txBody>
          <a:bodyPr>
            <a:noAutofit/>
          </a:bodyPr>
          <a:lstStyle/>
          <a:p>
            <a:pPr lvl="1"/>
            <a:r>
              <a:rPr lang="ru-RU" sz="2400" dirty="0" err="1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Бузлуджа</a:t>
            </a:r>
            <a:r>
              <a:rPr lang="ru-RU" sz="24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-Велико-Тырново</a:t>
            </a:r>
            <a:r>
              <a:rPr lang="ru-RU" sz="16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Выселение из квартиры в Пловдиве</a:t>
            </a: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Посещение святыни болгарских коммунистов и самой таинственной достопримечательности Болгарии – </a:t>
            </a:r>
            <a:r>
              <a:rPr lang="ru-RU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Бузлуджи</a:t>
            </a:r>
            <a:endParaRPr lang="ru-RU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Обзорная экскурсия по Велико-Тырново: квартал ремесленников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старый город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крепость </a:t>
            </a:r>
            <a:r>
              <a:rPr lang="ru-RU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Царевец</a:t>
            </a:r>
            <a:endParaRPr lang="ru-RU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r="17775"/>
          <a:stretch/>
        </p:blipFill>
        <p:spPr>
          <a:xfrm>
            <a:off x="0" y="0"/>
            <a:ext cx="734568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17" y="1286973"/>
            <a:ext cx="365210" cy="3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абочий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абочий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4264BA5-BE9F-44D2-9B86-8E00ED566E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синими полосами и пейзажем восхода в горах (широкоэкранный формат)</Template>
  <TotalTime>822</TotalTime>
  <Words>347</Words>
  <Application>Microsoft Office PowerPoint</Application>
  <PresentationFormat>Широкоэкранный</PresentationFormat>
  <Paragraphs>86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Corbel</vt:lpstr>
      <vt:lpstr>Courier New</vt:lpstr>
      <vt:lpstr>Euphemia</vt:lpstr>
      <vt:lpstr>Wingdings</vt:lpstr>
      <vt:lpstr>Banded Design Blue 16x9</vt:lpstr>
      <vt:lpstr>Интенсивный трип по Западной Болгарии</vt:lpstr>
      <vt:lpstr>Молодежное путешествие «Обалдей от Болгарии»</vt:lpstr>
      <vt:lpstr>Билеты</vt:lpstr>
      <vt:lpstr>Маршрут</vt:lpstr>
      <vt:lpstr>День первый 28.08.2017</vt:lpstr>
      <vt:lpstr>День второй 29.08.2017</vt:lpstr>
      <vt:lpstr>День третий 30.08.2017</vt:lpstr>
      <vt:lpstr>День четвертый 31.08.2017</vt:lpstr>
      <vt:lpstr>День пятый 1.09.2017</vt:lpstr>
      <vt:lpstr>День шестой 2.09.2017</vt:lpstr>
      <vt:lpstr>Организационные нюансы трипа</vt:lpstr>
      <vt:lpstr>Развлекательные бонусы тура</vt:lpstr>
      <vt:lpstr>Инструменты продвижения</vt:lpstr>
      <vt:lpstr>Мобильное приложение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Admin</dc:creator>
  <cp:keywords/>
  <cp:lastModifiedBy>Admin</cp:lastModifiedBy>
  <cp:revision>78</cp:revision>
  <dcterms:created xsi:type="dcterms:W3CDTF">2016-11-13T12:40:17Z</dcterms:created>
  <dcterms:modified xsi:type="dcterms:W3CDTF">2017-05-29T18:15:22Z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TC028952539991</vt:lpwstr>
  </property>
</Properties>
</file>