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9" r:id="rId5"/>
    <p:sldId id="306" r:id="rId6"/>
    <p:sldId id="308" r:id="rId7"/>
    <p:sldId id="307" r:id="rId8"/>
    <p:sldId id="309" r:id="rId9"/>
    <p:sldId id="297" r:id="rId10"/>
    <p:sldId id="298" r:id="rId11"/>
    <p:sldId id="300" r:id="rId12"/>
    <p:sldId id="311" r:id="rId13"/>
    <p:sldId id="286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0" autoAdjust="0"/>
    <p:restoredTop sz="92652" autoAdjust="0"/>
  </p:normalViewPr>
  <p:slideViewPr>
    <p:cSldViewPr>
      <p:cViewPr>
        <p:scale>
          <a:sx n="111" d="100"/>
          <a:sy n="111" d="100"/>
        </p:scale>
        <p:origin x="-8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81216595768495E-2"/>
          <c:y val="4.4901613068239962E-2"/>
          <c:w val="0.80716837914066897"/>
          <c:h val="0.83920775121539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Белгородская область</c:v>
                </c:pt>
                <c:pt idx="1">
                  <c:v>Курская область</c:v>
                </c:pt>
                <c:pt idx="2">
                  <c:v>Липецкая область</c:v>
                </c:pt>
                <c:pt idx="3">
                  <c:v>Воронежская область</c:v>
                </c:pt>
                <c:pt idx="4">
                  <c:v>Ростовская область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119</c:v>
                </c:pt>
                <c:pt idx="1">
                  <c:v>73</c:v>
                </c:pt>
                <c:pt idx="2">
                  <c:v>59</c:v>
                </c:pt>
                <c:pt idx="3">
                  <c:v>140</c:v>
                </c:pt>
                <c:pt idx="4">
                  <c:v>269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Белгородская область</c:v>
                </c:pt>
                <c:pt idx="1">
                  <c:v>Курская область</c:v>
                </c:pt>
                <c:pt idx="2">
                  <c:v>Липецкая область</c:v>
                </c:pt>
                <c:pt idx="3">
                  <c:v>Воронежская область</c:v>
                </c:pt>
                <c:pt idx="4">
                  <c:v>Ростовская область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114</c:v>
                </c:pt>
                <c:pt idx="1">
                  <c:v>99</c:v>
                </c:pt>
                <c:pt idx="2">
                  <c:v>83</c:v>
                </c:pt>
                <c:pt idx="3">
                  <c:v>216</c:v>
                </c:pt>
                <c:pt idx="4">
                  <c:v>301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Белгородская область</c:v>
                </c:pt>
                <c:pt idx="1">
                  <c:v>Курская область</c:v>
                </c:pt>
                <c:pt idx="2">
                  <c:v>Липецкая область</c:v>
                </c:pt>
                <c:pt idx="3">
                  <c:v>Воронежская область</c:v>
                </c:pt>
                <c:pt idx="4">
                  <c:v>Ростовская область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422464"/>
        <c:axId val="85776576"/>
        <c:axId val="0"/>
      </c:bar3DChart>
      <c:catAx>
        <c:axId val="39422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776576"/>
        <c:crosses val="autoZero"/>
        <c:auto val="1"/>
        <c:lblAlgn val="ctr"/>
        <c:lblOffset val="100"/>
        <c:noMultiLvlLbl val="0"/>
      </c:catAx>
      <c:valAx>
        <c:axId val="8577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42246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7972113761553372"/>
          <c:y val="0.44862887304997595"/>
          <c:w val="0.11174486436990871"/>
          <c:h val="0.1292099110671562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Белгородская область</c:v>
                </c:pt>
                <c:pt idx="1">
                  <c:v>Курская область</c:v>
                </c:pt>
                <c:pt idx="2">
                  <c:v>Липецкая область</c:v>
                </c:pt>
                <c:pt idx="3">
                  <c:v>Воронежская область</c:v>
                </c:pt>
                <c:pt idx="4">
                  <c:v>Ростовская область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16</c:v>
                </c:pt>
                <c:pt idx="2">
                  <c:v>21</c:v>
                </c:pt>
                <c:pt idx="3">
                  <c:v>39</c:v>
                </c:pt>
                <c:pt idx="4">
                  <c:v>159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Белгородская область</c:v>
                </c:pt>
                <c:pt idx="1">
                  <c:v>Курская область</c:v>
                </c:pt>
                <c:pt idx="2">
                  <c:v>Липецкая область</c:v>
                </c:pt>
                <c:pt idx="3">
                  <c:v>Воронежская область</c:v>
                </c:pt>
                <c:pt idx="4">
                  <c:v>Ростовская область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</c:v>
                </c:pt>
                <c:pt idx="1">
                  <c:v>21</c:v>
                </c:pt>
                <c:pt idx="2">
                  <c:v>20</c:v>
                </c:pt>
                <c:pt idx="3">
                  <c:v>41</c:v>
                </c:pt>
                <c:pt idx="4">
                  <c:v>133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Белгородская область</c:v>
                </c:pt>
                <c:pt idx="1">
                  <c:v>Курская область</c:v>
                </c:pt>
                <c:pt idx="2">
                  <c:v>Липецкая область</c:v>
                </c:pt>
                <c:pt idx="3">
                  <c:v>Воронежская область</c:v>
                </c:pt>
                <c:pt idx="4">
                  <c:v>Ростовская область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39072"/>
        <c:axId val="44363712"/>
        <c:axId val="0"/>
      </c:bar3DChart>
      <c:catAx>
        <c:axId val="4313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363712"/>
        <c:crosses val="autoZero"/>
        <c:auto val="1"/>
        <c:lblAlgn val="ctr"/>
        <c:lblOffset val="100"/>
        <c:noMultiLvlLbl val="0"/>
      </c:catAx>
      <c:valAx>
        <c:axId val="4436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39072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  <c:spPr>
        <a:noFill/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9"/>
            <a:ext cx="8501090" cy="314327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2794" y="0"/>
            <a:ext cx="3275968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5685" y="1356055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ВНУТРЕННЕГО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ТУРРЫНКА: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ТУРИСТСКО-РЕКРЕАЦИОННОЕ ОСВОЕНИЕ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ЮГА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ЕВРОПЕЙСКОЙ ЧАСТИ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ЮЖНО-РОССИЙСКИЙ РЕКРЕАЦИОННЫЙ РАЙОН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0122" y="5202238"/>
            <a:ext cx="5353878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Григошина А.Р.,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МГИИТ имени Ю.А. Сенкевича,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туризма и гостеприимства,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курс, бакалавриат, Туризм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44624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числа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субъектам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Южно-Российского рекреационного района за 2011 и 2015 гг.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10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45576551"/>
              </p:ext>
            </p:extLst>
          </p:nvPr>
        </p:nvGraphicFramePr>
        <p:xfrm>
          <a:off x="395536" y="1244953"/>
          <a:ext cx="8568952" cy="535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Без названия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521623"/>
            <a:ext cx="998663" cy="1281113"/>
          </a:xfrm>
          <a:prstGeom prst="rect">
            <a:avLst/>
          </a:prstGeom>
        </p:spPr>
      </p:pic>
      <p:pic>
        <p:nvPicPr>
          <p:cNvPr id="20" name="Рисунок 19" descr="462329cb067530338cf4870398c36df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1571604" cy="15716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по развитию туризма и рекреации в регионе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86548" y="1214421"/>
            <a:ext cx="3143273" cy="22145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межобластной весенний сплав по рекам Оскол, Сейм,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Псёл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3736358"/>
            <a:ext cx="4032448" cy="2714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предприятий туристкой индустрии за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счет: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Белгородского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водохранилища;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месторождения радоновых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302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Цимлянского водохранилища для пляжно-купального туризма и развития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яхтинга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2766" y="1214422"/>
            <a:ext cx="3958730" cy="221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единого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Интернет-портала,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касающегося туристской отрасли в Южно-Российском рекреационном районе и обновление его федеральным органом исполнительной власти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86549" y="3736358"/>
            <a:ext cx="3143272" cy="2716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клубов планеристов по берегам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Дона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 развивать скалолазание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меловым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столбам на берегах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11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5" b="12265"/>
          <a:stretch/>
        </p:blipFill>
        <p:spPr>
          <a:xfrm>
            <a:off x="88250" y="741877"/>
            <a:ext cx="826150" cy="12920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2" b="14196"/>
          <a:stretch/>
        </p:blipFill>
        <p:spPr>
          <a:xfrm>
            <a:off x="81559" y="3530699"/>
            <a:ext cx="901207" cy="1272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по развитию туризма и рекреации в регионе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31556" y="1214421"/>
            <a:ext cx="3198265" cy="22145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новые туристские маршруты по городам Южно-Российского района с целью расширить специализацию района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3736358"/>
            <a:ext cx="3937484" cy="2714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сеть детских оздоровительных лагерей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каждого региона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2766" y="1214422"/>
            <a:ext cx="3877266" cy="221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тематическо-усадебный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тематический парк казачества по Дону для развития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этнического туризма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31556" y="3734603"/>
            <a:ext cx="3198264" cy="2716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координационной совет из каждой области по развитию Южно-Российского рекреационного района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12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0" b="9091"/>
          <a:stretch/>
        </p:blipFill>
        <p:spPr>
          <a:xfrm>
            <a:off x="11655" y="745738"/>
            <a:ext cx="870364" cy="1243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4"/>
          <a:stretch/>
        </p:blipFill>
        <p:spPr>
          <a:xfrm>
            <a:off x="0" y="3400011"/>
            <a:ext cx="882019" cy="13971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92" y="830997"/>
            <a:ext cx="887052" cy="1157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7459"/>
          <a:stretch/>
        </p:blipFill>
        <p:spPr>
          <a:xfrm>
            <a:off x="5076056" y="3284984"/>
            <a:ext cx="792088" cy="13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13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rot="10800000" flipV="1">
            <a:off x="1643042" y="428604"/>
            <a:ext cx="6929486" cy="500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5729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портал органов власти. [Электронный ресурс]. Режим доступа: 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www.govvrn.ru/wps/portal/gov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Регионы России. Основные характеристики субъектов Российской Федерации. 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]. 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://www.gks.ru/wps/wcm/connect/rosstat_main/rosstat/ru/statistics/publications/catalog/doc_1138625359016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цифрах. 2015 : стат. сб. / Росстат. – М., 2016. – 40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услуги. Туристское обслуживание. Сборник нормативно-правовых и информационных материалов; Финансы и статистика - , 2013. - 224 c.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Федеральная служба государственной статистики. [Электронный ресурс]. Режим доступа: 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www.gks.ru/free_doc/doc_2016/region/reg_sub16.pdf</a:t>
            </a:r>
          </a:p>
          <a:p>
            <a:pPr marL="342900" indent="-342900" algn="just">
              <a:buFontTx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294833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 rot="10800000" flipV="1">
            <a:off x="428596" y="2357430"/>
            <a:ext cx="8715404" cy="235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внимание!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294833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1"/>
            <a:ext cx="2786082" cy="1215096"/>
          </a:xfrm>
          <a:prstGeom prst="rect">
            <a:avLst/>
          </a:prstGeom>
          <a:noFill/>
        </p:spPr>
      </p:pic>
      <p:pic>
        <p:nvPicPr>
          <p:cNvPr id="7" name="Рисунок 6" descr="карта Юга России.jpg"/>
          <p:cNvPicPr>
            <a:picLocks noChangeAspect="1"/>
          </p:cNvPicPr>
          <p:nvPr/>
        </p:nvPicPr>
        <p:blipFill>
          <a:blip r:embed="rId3" cstate="print"/>
          <a:srcRect r="86545" b="85647"/>
          <a:stretch>
            <a:fillRect/>
          </a:stretch>
        </p:blipFill>
        <p:spPr>
          <a:xfrm>
            <a:off x="0" y="1428736"/>
            <a:ext cx="3848593" cy="54292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6248" y="2357430"/>
          <a:ext cx="4214809" cy="3645408"/>
        </p:xfrm>
        <a:graphic>
          <a:graphicData uri="http://schemas.openxmlformats.org/drawingml/2006/table">
            <a:tbl>
              <a:tblPr/>
              <a:tblGrid>
                <a:gridCol w="377613"/>
                <a:gridCol w="171789"/>
                <a:gridCol w="1527499"/>
                <a:gridCol w="171789"/>
                <a:gridCol w="377613"/>
                <a:gridCol w="171789"/>
                <a:gridCol w="1416717"/>
              </a:tblGrid>
              <a:tr h="4117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Рекреационные районы зоны Юг Европейской части России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Азовский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7E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Горно-Кавказский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Кавказско-Черноморский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Нижнее Поволжье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4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Каспийский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Южно-Российский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Северо-Кавказский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4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Крымский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 rot="10800000" flipV="1">
            <a:off x="2214545" y="0"/>
            <a:ext cx="5929354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Рекреационная зона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 Европейской части России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5625" y="3212976"/>
            <a:ext cx="1876045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228184" y="4509120"/>
            <a:ext cx="248722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2794" y="0"/>
            <a:ext cx="3275968" cy="142875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 rot="10800000" flipV="1">
            <a:off x="2000232" y="0"/>
            <a:ext cx="6286545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Южно-Российский рекреационный район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2678" r="3867" b="4244"/>
          <a:stretch/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949181" y="3073039"/>
            <a:ext cx="708296" cy="749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9512" y="2888373"/>
            <a:ext cx="571610" cy="11224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231556" y="3501008"/>
            <a:ext cx="851842" cy="482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9751" y="2250031"/>
            <a:ext cx="203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Белгородская область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206538" y="4365104"/>
            <a:ext cx="9329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64316" y="4923578"/>
            <a:ext cx="567324" cy="5216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109831" y="3191902"/>
            <a:ext cx="2796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Липецкая область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48401" y="5373216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Ростовская область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86141" y="2703707"/>
            <a:ext cx="2451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Курская область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95736" y="4180438"/>
            <a:ext cx="307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Воронежская область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3346" y="1340768"/>
            <a:ext cx="400049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233 683 км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9 027 817 тыс. чел.</a:t>
            </a:r>
          </a:p>
          <a:p>
            <a:endParaRPr lang="ru-RU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0"/>
            <a:ext cx="8001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Достаточно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высокий валовой региональный продукт (ВРП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каждого субъекта Южно-Российского рекреационного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528" y="648866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4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75633"/>
              </p:ext>
            </p:extLst>
          </p:nvPr>
        </p:nvGraphicFramePr>
        <p:xfrm>
          <a:off x="323528" y="1556794"/>
          <a:ext cx="8534735" cy="48245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45074"/>
                <a:gridCol w="3054593"/>
                <a:gridCol w="2235068"/>
              </a:tblGrid>
              <a:tr h="13785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ВРП на душу населения (тыс. руб.)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в общем списке субъектов РФ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92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Белгородская область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443,1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92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Курская область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299,7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92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Липецкая область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395,5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92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Воронежская область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352,9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92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Ростовская область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276,4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7500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Культурное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наследие, как главный ресурс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развития культурно-познавательного туризма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648866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 Black" pitchFamily="34" charset="0"/>
              </a:rPr>
              <a:t>5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48499"/>
              </p:ext>
            </p:extLst>
          </p:nvPr>
        </p:nvGraphicFramePr>
        <p:xfrm>
          <a:off x="251520" y="1484783"/>
          <a:ext cx="8712967" cy="4896542"/>
        </p:xfrm>
        <a:graphic>
          <a:graphicData uri="http://schemas.openxmlformats.org/drawingml/2006/table">
            <a:tbl>
              <a:tblPr firstRow="1" firstCol="1" bandRow="1"/>
              <a:tblGrid>
                <a:gridCol w="4536504"/>
                <a:gridCol w="4176463"/>
              </a:tblGrid>
              <a:tr h="1224134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исторических городов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Белгородская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Курская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Липецкая область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Воронежская область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Ростовская область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3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63024"/>
              </p:ext>
            </p:extLst>
          </p:nvPr>
        </p:nvGraphicFramePr>
        <p:xfrm>
          <a:off x="395536" y="1434909"/>
          <a:ext cx="8424936" cy="4946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8684"/>
                <a:gridCol w="3307568"/>
                <a:gridCol w="2558684"/>
              </a:tblGrid>
              <a:tr h="7401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протяженность, км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них с твердым покрытием, км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272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Белгородская область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21 118,8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19 070,1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72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Курская область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16 987,9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10 701,9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72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Липецкая область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16 577,6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12 483,3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72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Воронежская область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28 952,5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17 094,0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72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Ростовская область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35 374,3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26 402,5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72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119 011,1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85 751,8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7500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Хорошо развитая транспортная инфраструктура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Автомобильные дороги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85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750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Хорошо развитая транспортная инфраструктура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0"/>
            <a:ext cx="7500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Хорошо развитая транспортная инфраструктура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Железные дороги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31625"/>
              </p:ext>
            </p:extLst>
          </p:nvPr>
        </p:nvGraphicFramePr>
        <p:xfrm>
          <a:off x="251521" y="1556792"/>
          <a:ext cx="8712968" cy="4824537"/>
        </p:xfrm>
        <a:graphic>
          <a:graphicData uri="http://schemas.openxmlformats.org/drawingml/2006/table">
            <a:tbl>
              <a:tblPr/>
              <a:tblGrid>
                <a:gridCol w="2854670"/>
                <a:gridCol w="3379787"/>
                <a:gridCol w="2478511"/>
              </a:tblGrid>
              <a:tr h="9649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Субъект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протяженность железных дорог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Густота сети (на 100 км² площади)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649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Белгородская область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 км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2,58 км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Курская область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1061,2 км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3,56 км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Липецкая область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757 км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3,15 км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Воронежская область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1149 км 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 км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Ростовская область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 3667,2 км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7500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Хорошо развитая транспортная инфраструктура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Авиационное сообщение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92311"/>
              </p:ext>
            </p:extLst>
          </p:nvPr>
        </p:nvGraphicFramePr>
        <p:xfrm>
          <a:off x="107504" y="1432560"/>
          <a:ext cx="8928993" cy="4892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331"/>
                <a:gridCol w="2976332"/>
                <a:gridCol w="2976330"/>
              </a:tblGrid>
              <a:tr h="5477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аэропорта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70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Белгородская 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Белгород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73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Старый Оскол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Курская 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Восточный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Липецкая 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Липецк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32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Воронежская 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Воронеж 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Чертовицкое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 федерального значения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Ростовская 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73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180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14158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числа КСР по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субъектам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Южно-Российского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рекреационного района за 2011 и 2015 гг.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 Black" pitchFamily="34" charset="0"/>
              </a:rPr>
              <a:t>9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29884769"/>
              </p:ext>
            </p:extLst>
          </p:nvPr>
        </p:nvGraphicFramePr>
        <p:xfrm>
          <a:off x="35496" y="119675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593</Words>
  <Application>Microsoft Office PowerPoint</Application>
  <PresentationFormat>Экран (4:3)</PresentationFormat>
  <Paragraphs>190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«КАСПИЙСКИЙ ДИАЛОГ»: РАЗРАБОТКА ПРЕДЛОЖЕНИЙ ПО ПЕРСПЕКТИВНЫМ НАПРАВЛЕНИЯМ РАЗВИТИЯ ТУРИЗМА В СТРАНАХ КАСПИЙСКОГО РЕГИОНА</dc:title>
  <dc:creator>GoodEviL</dc:creator>
  <cp:lastModifiedBy>1</cp:lastModifiedBy>
  <cp:revision>240</cp:revision>
  <dcterms:created xsi:type="dcterms:W3CDTF">2017-03-23T06:18:33Z</dcterms:created>
  <dcterms:modified xsi:type="dcterms:W3CDTF">2017-06-11T16:44:19Z</dcterms:modified>
</cp:coreProperties>
</file>