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97" r:id="rId6"/>
    <p:sldId id="298" r:id="rId7"/>
    <p:sldId id="270" r:id="rId8"/>
    <p:sldId id="300" r:id="rId9"/>
    <p:sldId id="296" r:id="rId10"/>
    <p:sldId id="295" r:id="rId11"/>
    <p:sldId id="293" r:id="rId12"/>
    <p:sldId id="301" r:id="rId13"/>
    <p:sldId id="302" r:id="rId14"/>
    <p:sldId id="303" r:id="rId15"/>
    <p:sldId id="304" r:id="rId16"/>
    <p:sldId id="307" r:id="rId17"/>
    <p:sldId id="305" r:id="rId18"/>
    <p:sldId id="306" r:id="rId19"/>
    <p:sldId id="286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820" autoAdjust="0"/>
    <p:restoredTop sz="92652" autoAdjust="0"/>
  </p:normalViewPr>
  <p:slideViewPr>
    <p:cSldViewPr>
      <p:cViewPr varScale="1">
        <p:scale>
          <a:sx n="65" d="100"/>
          <a:sy n="65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2011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Лист1!$B$1:$F$1</c:f>
              <c:strCache>
                <c:ptCount val="5"/>
                <c:pt idx="0">
                  <c:v>Муниципальное образование город-курорт Анапа</c:v>
                </c:pt>
                <c:pt idx="1">
                  <c:v>Муниципальное образование город Новороссийск</c:v>
                </c:pt>
                <c:pt idx="2">
                  <c:v>Муниципальное образование город-курорт Геленджик</c:v>
                </c:pt>
                <c:pt idx="3">
                  <c:v>Муниципальное образование Туапсинский район</c:v>
                </c:pt>
                <c:pt idx="4">
                  <c:v>Муниципальное образование город-курорт Сочи</c:v>
                </c:pt>
              </c:strCache>
            </c:strRef>
          </c:cat>
          <c:val>
            <c:numRef>
              <c:f>Лист1!$B$2:$F$2</c:f>
              <c:numCache>
                <c:formatCode>0</c:formatCode>
                <c:ptCount val="5"/>
                <c:pt idx="0">
                  <c:v>86</c:v>
                </c:pt>
                <c:pt idx="1">
                  <c:v>14</c:v>
                </c:pt>
                <c:pt idx="2">
                  <c:v>47</c:v>
                </c:pt>
                <c:pt idx="3">
                  <c:v>114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Лист1!$B$1:$F$1</c:f>
              <c:strCache>
                <c:ptCount val="5"/>
                <c:pt idx="0">
                  <c:v>Муниципальное образование город-курорт Анапа</c:v>
                </c:pt>
                <c:pt idx="1">
                  <c:v>Муниципальное образование город Новороссийск</c:v>
                </c:pt>
                <c:pt idx="2">
                  <c:v>Муниципальное образование город-курорт Геленджик</c:v>
                </c:pt>
                <c:pt idx="3">
                  <c:v>Муниципальное образование Туапсинский район</c:v>
                </c:pt>
                <c:pt idx="4">
                  <c:v>Муниципальное образование город-курорт Сочи</c:v>
                </c:pt>
              </c:strCache>
            </c:strRef>
          </c:cat>
          <c:val>
            <c:numRef>
              <c:f>Лист1!$B$3:$F$3</c:f>
              <c:numCache>
                <c:formatCode>0</c:formatCode>
                <c:ptCount val="5"/>
                <c:pt idx="0">
                  <c:v>228</c:v>
                </c:pt>
                <c:pt idx="1">
                  <c:v>14</c:v>
                </c:pt>
                <c:pt idx="2">
                  <c:v>160</c:v>
                </c:pt>
                <c:pt idx="3">
                  <c:v>128</c:v>
                </c:pt>
                <c:pt idx="4">
                  <c:v>166</c:v>
                </c:pt>
              </c:numCache>
            </c:numRef>
          </c:val>
        </c:ser>
        <c:shape val="box"/>
        <c:axId val="66978560"/>
        <c:axId val="66980096"/>
        <c:axId val="0"/>
      </c:bar3DChart>
      <c:catAx>
        <c:axId val="66978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980096"/>
        <c:crosses val="autoZero"/>
        <c:auto val="1"/>
        <c:lblAlgn val="ctr"/>
        <c:lblOffset val="100"/>
      </c:catAx>
      <c:valAx>
        <c:axId val="66980096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6978560"/>
        <c:crosses val="autoZero"/>
        <c:crossBetween val="between"/>
        <c:majorUnit val="15"/>
      </c:valAx>
    </c:plotArea>
    <c:legend>
      <c:legendPos val="r"/>
      <c:legendEntry>
        <c:idx val="0"/>
        <c:txPr>
          <a:bodyPr/>
          <a:lstStyle/>
          <a:p>
            <a:pPr>
              <a:defRPr lang="ru-RU"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992155738145295"/>
          <c:y val="0.43267936443560351"/>
          <c:w val="0.1018146348727679"/>
          <c:h val="0.11847936698330402"/>
        </c:manualLayout>
      </c:layout>
      <c:txPr>
        <a:bodyPr/>
        <a:lstStyle/>
        <a:p>
          <a:pPr>
            <a:defRPr lang="ru-RU" sz="9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0739633808463339E-2"/>
          <c:y val="4.6454234884782973E-2"/>
          <c:w val="0.83687660094256211"/>
          <c:h val="0.68541576781492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2011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Лист1!$B$1:$F$1</c:f>
              <c:strCache>
                <c:ptCount val="5"/>
                <c:pt idx="0">
                  <c:v>Муниципальное образование город-курорт Анапа</c:v>
                </c:pt>
                <c:pt idx="1">
                  <c:v>Муниципальное образование город Новороссийск</c:v>
                </c:pt>
                <c:pt idx="2">
                  <c:v>Муниципальное образование город-курорт Геленджик</c:v>
                </c:pt>
                <c:pt idx="3">
                  <c:v>Муниципальное образование Туапсинский район</c:v>
                </c:pt>
                <c:pt idx="4">
                  <c:v>Муниципальное образование город-курорт Сочи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68</c:v>
                </c:pt>
                <c:pt idx="1">
                  <c:v>20</c:v>
                </c:pt>
                <c:pt idx="2">
                  <c:v>50</c:v>
                </c:pt>
                <c:pt idx="3">
                  <c:v>152</c:v>
                </c:pt>
                <c:pt idx="4">
                  <c:v>109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Лист1!$B$1:$F$1</c:f>
              <c:strCache>
                <c:ptCount val="5"/>
                <c:pt idx="0">
                  <c:v>Муниципальное образование город-курорт Анапа</c:v>
                </c:pt>
                <c:pt idx="1">
                  <c:v>Муниципальное образование город Новороссийск</c:v>
                </c:pt>
                <c:pt idx="2">
                  <c:v>Муниципальное образование город-курорт Геленджик</c:v>
                </c:pt>
                <c:pt idx="3">
                  <c:v>Муниципальное образование Туапсинский район</c:v>
                </c:pt>
                <c:pt idx="4">
                  <c:v>Муниципальное образование город-курорт Сочи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65</c:v>
                </c:pt>
                <c:pt idx="1">
                  <c:v>14</c:v>
                </c:pt>
                <c:pt idx="2">
                  <c:v>46</c:v>
                </c:pt>
                <c:pt idx="3">
                  <c:v>133</c:v>
                </c:pt>
                <c:pt idx="4">
                  <c:v>75</c:v>
                </c:pt>
              </c:numCache>
            </c:numRef>
          </c:val>
        </c:ser>
        <c:shape val="box"/>
        <c:axId val="67740032"/>
        <c:axId val="67741568"/>
        <c:axId val="0"/>
      </c:bar3DChart>
      <c:catAx>
        <c:axId val="67740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741568"/>
        <c:crosses val="autoZero"/>
        <c:auto val="1"/>
        <c:lblAlgn val="ctr"/>
        <c:lblOffset val="100"/>
      </c:catAx>
      <c:valAx>
        <c:axId val="67741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7740032"/>
        <c:crosses val="autoZero"/>
        <c:crossBetween val="between"/>
        <c:majorUnit val="15"/>
      </c:valAx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BCAF-BAA2-4490-BC74-F2C2D4A2972F}" type="datetimeFigureOut">
              <a:rPr lang="ru-RU" smtClean="0"/>
              <a:pPr/>
              <a:t>11.06.2017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4F15-3220-462D-B1F6-C2FBA0CBE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9"/>
            <a:ext cx="8501090" cy="314327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2794" y="0"/>
            <a:ext cx="3275968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1357298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ВНУТРЕННЕГО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РОССИЙСКОГО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ТУРРЫНКА: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СОВРЕМЕННОЕ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ТУРИСТСКО-РЕКРЕАЦИОННОЕ ОСВОЕНИЕ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ЮГА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ЕВРОПЕЙСКОЙ ЧАСТИ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ПРИМЕРЕ КАВКАЗСКО-ЧЕРНОМОРСКОГО РЕКРЕАЦИОННОГО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0122" y="5202238"/>
            <a:ext cx="5353878" cy="16557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Трофименко Н.С.,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МГИИТ имени Ю.А. Сенкевича,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туризма и гостеприимства,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курс, бакалавриат, Туризм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89" t="34179" r="31152" b="26758"/>
          <a:stretch>
            <a:fillRect/>
          </a:stretch>
        </p:blipFill>
        <p:spPr bwMode="auto">
          <a:xfrm>
            <a:off x="0" y="0"/>
            <a:ext cx="5429288" cy="26484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9492" t="34375" r="10449" b="26562"/>
          <a:stretch>
            <a:fillRect/>
          </a:stretch>
        </p:blipFill>
        <p:spPr bwMode="auto">
          <a:xfrm>
            <a:off x="0" y="4000480"/>
            <a:ext cx="5857916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9492" t="23633" r="10449" b="29492"/>
          <a:stretch>
            <a:fillRect/>
          </a:stretch>
        </p:blipFill>
        <p:spPr bwMode="auto">
          <a:xfrm>
            <a:off x="4714876" y="1836474"/>
            <a:ext cx="4429124" cy="2592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</a:t>
            </a:r>
            <a:r>
              <a:rPr lang="en-US" dirty="0" smtClean="0">
                <a:latin typeface="Arial Black" pitchFamily="34" charset="0"/>
              </a:rPr>
              <a:t>0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heburashka-kartinki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928670"/>
            <a:ext cx="2214578" cy="2214578"/>
          </a:xfrm>
          <a:prstGeom prst="rect">
            <a:avLst/>
          </a:prstGeom>
        </p:spPr>
      </p:pic>
      <p:pic>
        <p:nvPicPr>
          <p:cNvPr id="10" name="Рисунок 9" descr="detskie6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56"/>
            <a:ext cx="2928958" cy="2364805"/>
          </a:xfrm>
          <a:prstGeom prst="rect">
            <a:avLst/>
          </a:prstGeom>
        </p:spPr>
      </p:pic>
      <p:pic>
        <p:nvPicPr>
          <p:cNvPr id="13" name="Рисунок 12" descr="fmp_4339141563878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071810"/>
            <a:ext cx="2500330" cy="2250297"/>
          </a:xfrm>
          <a:prstGeom prst="rect">
            <a:avLst/>
          </a:prstGeom>
        </p:spPr>
      </p:pic>
      <p:pic>
        <p:nvPicPr>
          <p:cNvPr id="5" name="Рисунок 4" descr="nupogodi1.png"/>
          <p:cNvPicPr>
            <a:picLocks noChangeAspect="1"/>
          </p:cNvPicPr>
          <p:nvPr/>
        </p:nvPicPr>
        <p:blipFill>
          <a:blip r:embed="rId5"/>
          <a:srcRect b="25044"/>
          <a:stretch>
            <a:fillRect/>
          </a:stretch>
        </p:blipFill>
        <p:spPr>
          <a:xfrm>
            <a:off x="0" y="1071546"/>
            <a:ext cx="2589594" cy="2071702"/>
          </a:xfrm>
          <a:prstGeom prst="rect">
            <a:avLst/>
          </a:prstGeom>
        </p:spPr>
      </p:pic>
      <p:pic>
        <p:nvPicPr>
          <p:cNvPr id="8" name="Рисунок 7" descr="druzhba-38-popugaev-raskraska-po-nomeram-akrilovymi-kraskami-na-holste-zhivopis-po-nomera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4214794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ак-рисовать-леопольд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214290"/>
            <a:ext cx="2158241" cy="2654636"/>
          </a:xfrm>
          <a:prstGeom prst="rect">
            <a:avLst/>
          </a:prstGeom>
        </p:spPr>
      </p:pic>
      <p:pic>
        <p:nvPicPr>
          <p:cNvPr id="11" name="Рисунок 10" descr="prostokvashino-dyadya-fedor-pes-i-ko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686" y="1357298"/>
            <a:ext cx="2547972" cy="2547972"/>
          </a:xfrm>
          <a:prstGeom prst="rect">
            <a:avLst/>
          </a:prstGeom>
        </p:spPr>
      </p:pic>
      <p:pic>
        <p:nvPicPr>
          <p:cNvPr id="12" name="Рисунок 11" descr="Малыш и Карлсон-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16" y="2928934"/>
            <a:ext cx="2285984" cy="22859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85918" y="0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Герои тематического парка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Мультипарк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</a:t>
            </a:r>
            <a:r>
              <a:rPr lang="en-US" dirty="0" smtClean="0">
                <a:latin typeface="Arial Black" pitchFamily="34" charset="0"/>
              </a:rPr>
              <a:t>1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357166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Сочи как центр событийного и бизнес туризма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сочи кинотав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81112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_cGljLmF1dG8ubWFpbC5ydS9jb250ZW50L2RvY3VtZW50cy9pbl90ZXh0X2ltYWdlcy9iLzgvYjhhZmE0ZTk1ZDc4NGQ0MWIwOTZjMmQyMTcyYjU0MWNfc21hbGwuanBlZz9fX2lkPTQ2MTY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286256"/>
            <a:ext cx="5157427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Картинки по запросу сочи кв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357298"/>
            <a:ext cx="4143404" cy="290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0" name="AutoShape 10" descr="Картинки по запросу лас вег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Картинки по запросу лас вег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</a:rPr>
              <a:t>12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 l="15381" t="16601" r="30420" b="47266"/>
          <a:stretch>
            <a:fillRect/>
          </a:stretch>
        </p:blipFill>
        <p:spPr bwMode="auto">
          <a:xfrm>
            <a:off x="285720" y="1857364"/>
            <a:ext cx="8429633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142976" y="0"/>
            <a:ext cx="76438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Туапсе и Новороссийск как центр развития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яхтинга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1214422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Расположение марин для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яхтинга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на Черном море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</a:rPr>
              <a:t>13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214290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Марина в п.Алексино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г.Новороссийск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1540 яхт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ochi-179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7000924" cy="4751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 l="20508" t="64454" r="64111" b="22851"/>
          <a:stretch>
            <a:fillRect/>
          </a:stretch>
        </p:blipFill>
        <p:spPr bwMode="auto">
          <a:xfrm>
            <a:off x="0" y="0"/>
            <a:ext cx="2643206" cy="163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</a:rPr>
              <a:t>14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1428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Марина Лермонтово на 600 яхт в п. Лермонтово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Туапсинского района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ochi-1797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00174"/>
            <a:ext cx="7256315" cy="4961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</a:rPr>
              <a:t>15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36" y="0"/>
            <a:ext cx="2948336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</a:rPr>
              <a:t>1</a:t>
            </a:r>
            <a:r>
              <a:rPr lang="ru-RU" dirty="0" smtClean="0">
                <a:latin typeface="Arial Black" pitchFamily="34" charset="0"/>
              </a:rPr>
              <a:t>6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0"/>
            <a:ext cx="67866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Геленджик как центр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развития спортивного пешего туризма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-3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71942"/>
            <a:ext cx="4357718" cy="245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afdbac9289577048197df7437fe1fef_1024_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428736"/>
            <a:ext cx="3743983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avkaz_03.jpg"/>
          <p:cNvPicPr>
            <a:picLocks noChangeAspect="1"/>
          </p:cNvPicPr>
          <p:nvPr/>
        </p:nvPicPr>
        <p:blipFill>
          <a:blip r:embed="rId5"/>
          <a:srcRect b="8244"/>
          <a:stretch>
            <a:fillRect/>
          </a:stretch>
        </p:blipFill>
        <p:spPr>
          <a:xfrm>
            <a:off x="428596" y="1428736"/>
            <a:ext cx="420124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2948336" cy="12858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285728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Концепция развития территорий Юга Европейской части России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1714488"/>
            <a:ext cx="6429420" cy="121444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межрегиональных связей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857620" y="3214686"/>
            <a:ext cx="1071570" cy="142876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28" y="4857760"/>
            <a:ext cx="6429420" cy="121444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комбинированных туров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</a:rPr>
              <a:t>1</a:t>
            </a:r>
            <a:r>
              <a:rPr lang="ru-RU" dirty="0" smtClean="0">
                <a:latin typeface="Arial Black" pitchFamily="34" charset="0"/>
              </a:rPr>
              <a:t>7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 rot="10800000" flipV="1">
            <a:off x="1714479" y="0"/>
            <a:ext cx="7215238" cy="57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тура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«Черноморские изюминки»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2948336" cy="12858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929322" y="2000240"/>
            <a:ext cx="2928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музей-заповедник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Горгиппия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заповедник Большой Утриш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завод Абрау-Дюрсо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военный крейсер «Михаил Кутузов»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Пшадские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дольмены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парк «Ривьера»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– плато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Лаго-Наки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– озеро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гора Большой Ткач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Воронцовская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пещера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0166" y="1071546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 дней/7 ночей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48 500р.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маршрут новый.png"/>
          <p:cNvPicPr>
            <a:picLocks noChangeAspect="1"/>
          </p:cNvPicPr>
          <p:nvPr/>
        </p:nvPicPr>
        <p:blipFill>
          <a:blip r:embed="rId3"/>
          <a:srcRect l="682" t="1346" r="82110" b="86314"/>
          <a:stretch>
            <a:fillRect/>
          </a:stretch>
        </p:blipFill>
        <p:spPr>
          <a:xfrm>
            <a:off x="500034" y="1518649"/>
            <a:ext cx="5286412" cy="50129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</a:rPr>
              <a:t>1</a:t>
            </a:r>
            <a:r>
              <a:rPr lang="ru-RU" dirty="0" smtClean="0">
                <a:latin typeface="Arial Black" pitchFamily="34" charset="0"/>
              </a:rPr>
              <a:t>8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19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 rot="10800000" flipV="1">
            <a:off x="1643042" y="428604"/>
            <a:ext cx="6929486" cy="500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5729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Трофименко Н.С., Колотова Е.В. Экологические проблемы Черноморского побережья Краснодарского края Российской Федерации // Сборник материалов XI Московской научно-практической конференции «Студенческая наука». 2016 г. № 1 </a:t>
            </a:r>
          </a:p>
          <a:p>
            <a:pPr marL="342900" indent="-3429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Трофименко Н.С., Колотова Е.В. Влияние экологических проблем черноморского побережья Краснодарского края Российской Федерации на дальнейшее развитие рекреации и туризма // Индустрия туризма: возможности, приоритеты, проблемы и перспективы. Сборник материалов IX Международной научно-практической конференции. 2016 г. Выпуск 9. Часть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Курортно-туристский комплекс Краснодарского края. Статистический сборник. – Краснодар: Краснодарстат, 2016 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Аналитическая записка о состоянии автомобильных дорог Краснодарского края. – Краснодар: Краснодарстат, 2016 </a:t>
            </a: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Инвестиционная стратегия Краснодарского края до 2025г. Рабочий проект. [Электронный ресурс]. Режим доступа: http://investkuban.ru/strat_plan17.html</a:t>
            </a:r>
          </a:p>
        </p:txBody>
      </p:sp>
      <p:pic>
        <p:nvPicPr>
          <p:cNvPr id="6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2948336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-1.jpg"/>
          <p:cNvPicPr>
            <a:picLocks noChangeAspect="1"/>
          </p:cNvPicPr>
          <p:nvPr/>
        </p:nvPicPr>
        <p:blipFill>
          <a:blip r:embed="rId2" cstate="print"/>
          <a:srcRect t="1423"/>
          <a:stretch>
            <a:fillRect/>
          </a:stretch>
        </p:blipFill>
        <p:spPr>
          <a:xfrm>
            <a:off x="571472" y="714356"/>
            <a:ext cx="8572528" cy="6143644"/>
          </a:xfrm>
          <a:prstGeom prst="rect">
            <a:avLst/>
          </a:prstGeom>
        </p:spPr>
      </p:pic>
      <p:pic>
        <p:nvPicPr>
          <p:cNvPr id="4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2794" y="0"/>
            <a:ext cx="3275968" cy="142875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 rot="10800000" flipV="1">
            <a:off x="1928793" y="0"/>
            <a:ext cx="7000924" cy="57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Районирование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Российской Федерации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3000364" y="1928802"/>
            <a:ext cx="928694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5918" y="114298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Европейский Север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5429256" y="1714488"/>
            <a:ext cx="928694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14876" y="71435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Азиатский Север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6286512" y="3929066"/>
            <a:ext cx="85725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29454" y="414338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Юг Сибири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18" name="Прямая со стрелкой 17"/>
          <p:cNvCxnSpPr>
            <a:stCxn id="20" idx="2"/>
          </p:cNvCxnSpPr>
          <p:nvPr/>
        </p:nvCxnSpPr>
        <p:spPr>
          <a:xfrm rot="16200000" flipH="1">
            <a:off x="1113344" y="1899170"/>
            <a:ext cx="845114" cy="10715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164305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Зона «Центр»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285852" y="3286124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142908" y="2571744"/>
            <a:ext cx="20002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Arial Black" pitchFamily="34" charset="0"/>
              </a:rPr>
              <a:t>Юг Европейской части </a:t>
            </a:r>
          </a:p>
          <a:p>
            <a:pPr algn="ctr"/>
            <a:r>
              <a:rPr lang="ru-RU" sz="1700" dirty="0" smtClean="0">
                <a:latin typeface="Arial Black" pitchFamily="34" charset="0"/>
              </a:rPr>
              <a:t>России</a:t>
            </a:r>
            <a:endParaRPr lang="ru-RU" sz="1700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488668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840"/>
                            </p:stCondLst>
                            <p:childTnLst>
                              <p:par>
                                <p:cTn id="52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5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7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 rot="10800000" flipV="1">
            <a:off x="428596" y="2357430"/>
            <a:ext cx="8715404" cy="2357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внимание!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2948336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1"/>
            <a:ext cx="2786082" cy="1215096"/>
          </a:xfrm>
          <a:prstGeom prst="rect">
            <a:avLst/>
          </a:prstGeom>
          <a:noFill/>
        </p:spPr>
      </p:pic>
      <p:pic>
        <p:nvPicPr>
          <p:cNvPr id="7" name="Рисунок 6" descr="карта Юга России.jpg"/>
          <p:cNvPicPr>
            <a:picLocks noChangeAspect="1"/>
          </p:cNvPicPr>
          <p:nvPr/>
        </p:nvPicPr>
        <p:blipFill>
          <a:blip r:embed="rId3" cstate="print"/>
          <a:srcRect r="86545" b="85647"/>
          <a:stretch>
            <a:fillRect/>
          </a:stretch>
        </p:blipFill>
        <p:spPr>
          <a:xfrm>
            <a:off x="285720" y="1214422"/>
            <a:ext cx="3848593" cy="542926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29124" y="2143116"/>
          <a:ext cx="4214809" cy="3645408"/>
        </p:xfrm>
        <a:graphic>
          <a:graphicData uri="http://schemas.openxmlformats.org/drawingml/2006/table">
            <a:tbl>
              <a:tblPr/>
              <a:tblGrid>
                <a:gridCol w="377613"/>
                <a:gridCol w="171789"/>
                <a:gridCol w="1527499"/>
                <a:gridCol w="171789"/>
                <a:gridCol w="377613"/>
                <a:gridCol w="171789"/>
                <a:gridCol w="1416717"/>
              </a:tblGrid>
              <a:tr h="41170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Рекреационные районы зоны Юг Европейской части России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Азовский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7E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Горно-Кавказский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Кавказско-Черноморский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Нижнее Поволжье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4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Каспийский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8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Южно-Российский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Северо-Кавказский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4C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Крымский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 rot="10800000" flipV="1">
            <a:off x="2214545" y="0"/>
            <a:ext cx="5929354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Рекреационная зона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 Европейской части России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3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 rot="10800000" flipV="1">
            <a:off x="2000232" y="0"/>
            <a:ext cx="6286545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Кавказско-Черноморский рекреационный район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100010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Являлся лидером с 2004г по 2015г.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5404" y="6488668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4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2" name="Рисунок 11" descr="Карта Краснодарского края контурн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476454"/>
            <a:ext cx="6891330" cy="53815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780782"/>
            <a:ext cx="4000496" cy="107721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8 912,3 км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1 230 289 тыс. чел.</a:t>
            </a:r>
          </a:p>
          <a:p>
            <a:endParaRPr lang="ru-RU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</a:rPr>
              <a:t>4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2794" y="0"/>
            <a:ext cx="3275968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928662" y="1571612"/>
          <a:ext cx="7929618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0"/>
            <a:ext cx="7215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числа КСР по муниципальным образованиям Кавказско-Черноморского рекреационного района за 2011 и 2015 гг.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</a:rPr>
              <a:t>5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0"/>
            <a:ext cx="7215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числа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 по муниципальным образованиям Кавказско-Черноморского рекреационного района за 2011 и 2015 гг.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214422"/>
          <a:ext cx="8429652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</a:rPr>
              <a:t>6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 Black" pitchFamily="34" charset="0"/>
              </a:rPr>
              <a:t>7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-1" y="391160"/>
          <a:ext cx="9144001" cy="646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470"/>
                <a:gridCol w="2797085"/>
                <a:gridCol w="2759663"/>
                <a:gridCol w="30267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b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района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Традиционные функции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Новые направления развития туризма и отдыха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Азовский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пляжно-купальный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деловой, </a:t>
                      </a:r>
                      <a:b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рыбалка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Кавказско-Черноморский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пляжно-купальный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событийный, пеший, сельский, велотуризм, яхтинг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Каспийский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лечебно-оздоровительный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пляжно-купальный, этнографический, культурно-познавательный, круизные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путешествия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Северо-Кавказский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лечебный отдых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спортивный, экологический, охота и рыбалка, этнографический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Горно-Кавказский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спортивный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этнографический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Нижнее Поволжье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лечебно-оздоровительный, культурно-познавательный, рыбалка, яхтинг, круизные путешествия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пляжно-купальный,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экологический,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джиппинг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сафари-туризм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Южно-Российский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военно-патриотический,  культурно-познавательный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этнографический, религиозный,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сельский, аграрный, событийный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Крымский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пляжно-купальный отдых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конный, </a:t>
                      </a:r>
                      <a:b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спелеотуризм,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велотуризм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Подзаголовок 2"/>
          <p:cNvSpPr txBox="1">
            <a:spLocks/>
          </p:cNvSpPr>
          <p:nvPr/>
        </p:nvSpPr>
        <p:spPr>
          <a:xfrm rot="10800000" flipV="1">
            <a:off x="2071670" y="-94239"/>
            <a:ext cx="5929354" cy="642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Без названия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786190"/>
            <a:ext cx="998663" cy="1281113"/>
          </a:xfrm>
          <a:prstGeom prst="rect">
            <a:avLst/>
          </a:prstGeom>
        </p:spPr>
      </p:pic>
      <p:pic>
        <p:nvPicPr>
          <p:cNvPr id="20" name="Рисунок 19" descr="462329cb067530338cf4870398c36dfa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642918"/>
            <a:ext cx="1571604" cy="1571604"/>
          </a:xfrm>
          <a:prstGeom prst="rect">
            <a:avLst/>
          </a:prstGeom>
        </p:spPr>
      </p:pic>
      <p:pic>
        <p:nvPicPr>
          <p:cNvPr id="18" name="Рисунок 17" descr="2rou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1524003" cy="15240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8860" y="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 по развитию туризма и рекреации в регионе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8" y="1500174"/>
            <a:ext cx="3143272" cy="2286016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новые туристские маршруты по региону с целью расширить специализацию района и уменьшить антропогенную нагрузку на пляжи Черноморского побережья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14" y="3929066"/>
            <a:ext cx="3571900" cy="2714620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рекламно-информационных программ по внутреннему и въездному туризму, включая создание цикло радио- и телепрограмм для Российской Федерации и зарубежных стран на различных языках стран мира;</a:t>
            </a:r>
          </a:p>
        </p:txBody>
      </p:sp>
      <p:pic>
        <p:nvPicPr>
          <p:cNvPr id="17" name="Рисунок 16" descr="Cifra-odin-v-chernom-kru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480"/>
            <a:ext cx="1643074" cy="164307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42976" y="1357298"/>
            <a:ext cx="3643338" cy="2214578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единого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Интернет-портала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касающегося туристской отрасли в Кавказско-Черноморском рекреационном районе и обновление его федеральным органом исполнительной власти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00728" y="4357694"/>
            <a:ext cx="3143272" cy="2286016"/>
          </a:xfrm>
          <a:prstGeom prst="round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современную статистику туризма, соответствующей международным требованиям</a:t>
            </a:r>
          </a:p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</a:rPr>
              <a:t>8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72528" y="0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 Black" pitchFamily="34" charset="0"/>
              </a:rPr>
              <a:t>9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9" name="Picture 2" descr="C:\Users\Admin\Desktop\2d6d41e97554e0343c26ede3171e11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2428892" cy="105931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00166" y="0"/>
            <a:ext cx="6759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Анапа как центр семейного отдыха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696" y="714356"/>
            <a:ext cx="7715304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Строительство парка развлечения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Мультипарк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уровня Диснейленда и Порт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Авентуры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пос. Сукко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734342"/>
            <a:ext cx="8643966" cy="212365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Удаленность от центра муниципального образования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18 км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Удаленность от автомагистрали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19 км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Удаленность от ближайшей железнодорожной станции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27 км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Удаленность от аэропорта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33 км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Удаленность от морского порта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20 км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Удаленность от Новороссийска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60 км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0762" t="51758" r="37744" b="22551"/>
          <a:stretch>
            <a:fillRect/>
          </a:stretch>
        </p:blipFill>
        <p:spPr bwMode="auto">
          <a:xfrm>
            <a:off x="1000100" y="1857364"/>
            <a:ext cx="4437103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715008" y="264318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Площадь – 40 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549</Words>
  <Application>Microsoft Office PowerPoint</Application>
  <PresentationFormat>Экран (4:3)</PresentationFormat>
  <Paragraphs>153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«КАСПИЙСКИЙ ДИАЛОГ»: РАЗРАБОТКА ПРЕДЛОЖЕНИЙ ПО ПЕРСПЕКТИВНЫМ НАПРАВЛЕНИЯМ РАЗВИТИЯ ТУРИЗМА В СТРАНАХ КАСПИЙСКОГО РЕГИОНА</dc:title>
  <dc:creator>GoodEviL</dc:creator>
  <cp:lastModifiedBy>GoodEviL</cp:lastModifiedBy>
  <cp:revision>237</cp:revision>
  <dcterms:created xsi:type="dcterms:W3CDTF">2017-03-23T06:18:33Z</dcterms:created>
  <dcterms:modified xsi:type="dcterms:W3CDTF">2017-06-11T13:02:14Z</dcterms:modified>
</cp:coreProperties>
</file>