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314" r:id="rId2"/>
    <p:sldId id="279" r:id="rId3"/>
    <p:sldId id="308" r:id="rId4"/>
    <p:sldId id="310" r:id="rId5"/>
    <p:sldId id="271" r:id="rId6"/>
    <p:sldId id="285" r:id="rId7"/>
    <p:sldId id="31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A814"/>
    <a:srgbClr val="C5B197"/>
    <a:srgbClr val="B48500"/>
    <a:srgbClr val="996633"/>
    <a:srgbClr val="CC9900"/>
    <a:srgbClr val="FBF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55" autoAdjust="0"/>
    <p:restoredTop sz="94660"/>
  </p:normalViewPr>
  <p:slideViewPr>
    <p:cSldViewPr>
      <p:cViewPr>
        <p:scale>
          <a:sx n="100" d="100"/>
          <a:sy n="100" d="100"/>
        </p:scale>
        <p:origin x="-792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2A7-5C5B-408E-A399-06B9012D5A19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3FFC-2973-44B6-AE48-7312662C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18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2A7-5C5B-408E-A399-06B9012D5A19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3FFC-2973-44B6-AE48-7312662C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87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2A7-5C5B-408E-A399-06B9012D5A19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3FFC-2973-44B6-AE48-7312662C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50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2A7-5C5B-408E-A399-06B9012D5A19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3FFC-2973-44B6-AE48-7312662C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19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2A7-5C5B-408E-A399-06B9012D5A19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3FFC-2973-44B6-AE48-7312662C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40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2A7-5C5B-408E-A399-06B9012D5A19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3FFC-2973-44B6-AE48-7312662C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59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2A7-5C5B-408E-A399-06B9012D5A19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3FFC-2973-44B6-AE48-7312662C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76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2A7-5C5B-408E-A399-06B9012D5A19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3FFC-2973-44B6-AE48-7312662C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82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2A7-5C5B-408E-A399-06B9012D5A19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3FFC-2973-44B6-AE48-7312662C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92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2A7-5C5B-408E-A399-06B9012D5A19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3FFC-2973-44B6-AE48-7312662C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55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2A7-5C5B-408E-A399-06B9012D5A19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3FFC-2973-44B6-AE48-7312662C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79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422A7-5C5B-408E-A399-06B9012D5A19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E3FFC-2973-44B6-AE48-7312662C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13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ork\Desktop\Pina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211290"/>
            <a:ext cx="1224135" cy="243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8828"/>
            <a:ext cx="504056" cy="471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148064" y="245840"/>
            <a:ext cx="33843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cap="all" dirty="0" smtClean="0">
                <a:solidFill>
                  <a:srgbClr val="9BBB59"/>
                </a:solidFill>
                <a:latin typeface="Arial Black" pitchFamily="34" charset="0"/>
                <a:cs typeface="Arial" pitchFamily="34" charset="0"/>
              </a:rPr>
              <a:t>Центр экологической политики России</a:t>
            </a:r>
            <a:endParaRPr lang="ru-RU" sz="900" cap="all" dirty="0">
              <a:solidFill>
                <a:srgbClr val="9BBB59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245840"/>
            <a:ext cx="3848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cap="all" dirty="0" smtClean="0">
                <a:solidFill>
                  <a:srgbClr val="9BBB59"/>
                </a:solidFill>
                <a:latin typeface="Arial Black" pitchFamily="34" charset="0"/>
                <a:cs typeface="Arial" pitchFamily="34" charset="0"/>
              </a:rPr>
              <a:t>Центр устойчивого развития и здоровья среды</a:t>
            </a:r>
            <a:endParaRPr lang="ru-RU" sz="900" cap="all" dirty="0">
              <a:solidFill>
                <a:srgbClr val="9BBB59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3040344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Экологически устойчивое развитие</a:t>
            </a:r>
            <a:endParaRPr lang="ru-RU" sz="1600" dirty="0">
              <a:solidFill>
                <a:prstClr val="black">
                  <a:lumMod val="50000"/>
                  <a:lumOff val="50000"/>
                </a:prstClr>
              </a:solidFill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95536" y="741015"/>
            <a:ext cx="8352928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47664" y="6165304"/>
            <a:ext cx="6048672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93579" y="6392361"/>
            <a:ext cx="35541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cap="all" dirty="0" smtClean="0">
                <a:solidFill>
                  <a:srgbClr val="9BBB59">
                    <a:lumMod val="75000"/>
                  </a:srgbClr>
                </a:solidFill>
                <a:latin typeface="Arial Black" panose="020B0A04020102020204" pitchFamily="34" charset="0"/>
              </a:rPr>
              <a:t>Экологически устойчивое развитие</a:t>
            </a:r>
            <a:endParaRPr lang="ru-RU" sz="1100" cap="all" dirty="0">
              <a:solidFill>
                <a:srgbClr val="9BBB59">
                  <a:lumMod val="75000"/>
                </a:srgb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2411760" y="3040344"/>
            <a:ext cx="0" cy="636586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557759" y="1857891"/>
            <a:ext cx="5956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Современные приоритеты: </a:t>
            </a:r>
          </a:p>
          <a:p>
            <a:pPr algn="ctr"/>
            <a: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экология и устойчивое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38970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ork\Desktop\Pina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211290"/>
            <a:ext cx="1224135" cy="243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8828"/>
            <a:ext cx="504056" cy="471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148064" y="245840"/>
            <a:ext cx="33843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cap="all" dirty="0" smtClean="0">
                <a:solidFill>
                  <a:schemeClr val="accent3"/>
                </a:solidFill>
                <a:latin typeface="Arial Black" pitchFamily="34" charset="0"/>
                <a:cs typeface="Arial" pitchFamily="34" charset="0"/>
              </a:rPr>
              <a:t>Центр экологической политики России</a:t>
            </a:r>
            <a:endParaRPr lang="ru-RU" sz="900" cap="all" dirty="0">
              <a:solidFill>
                <a:schemeClr val="accent3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245840"/>
            <a:ext cx="3848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cap="all" dirty="0" smtClean="0">
                <a:solidFill>
                  <a:schemeClr val="accent3"/>
                </a:solidFill>
                <a:latin typeface="Arial Black" pitchFamily="34" charset="0"/>
                <a:cs typeface="Arial" pitchFamily="34" charset="0"/>
              </a:rPr>
              <a:t>Центр устойчивого развития и здоровья среды</a:t>
            </a:r>
            <a:endParaRPr lang="ru-RU" sz="900" cap="all" dirty="0">
              <a:solidFill>
                <a:schemeClr val="accent3"/>
              </a:solidFill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95536" y="741015"/>
            <a:ext cx="8352928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67855" y="6165304"/>
            <a:ext cx="6048672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717590" y="1844824"/>
            <a:ext cx="5898938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70-я сессия Генеральная Ассамблея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ООН</a:t>
            </a:r>
          </a:p>
          <a:p>
            <a:endParaRPr lang="ru-RU" sz="5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00025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«Нам нужны качественно новые подходы. Речь должна идти о внедрении принципиально новых </a:t>
            </a:r>
            <a:r>
              <a:rPr lang="ru-RU" sz="1600" dirty="0" err="1">
                <a:latin typeface="Arial Black" panose="020B0A04020102020204" pitchFamily="34" charset="0"/>
              </a:rPr>
              <a:t>природоподобных</a:t>
            </a:r>
            <a:r>
              <a:rPr lang="ru-RU" sz="1600" dirty="0">
                <a:latin typeface="Arial Black" panose="020B0A04020102020204" pitchFamily="34" charset="0"/>
              </a:rPr>
              <a:t> технологий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, которые не наносят урон окружающему миру, а существуют с ним в гармонии и позволят восстановить нарушенный человеком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баланс между биосферой и </a:t>
            </a:r>
            <a:r>
              <a:rPr lang="ru-RU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техносферой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. Это действительно вызов планетарного масштаба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.»</a:t>
            </a:r>
          </a:p>
          <a:p>
            <a:pPr marL="85725" algn="r">
              <a:buClr>
                <a:schemeClr val="accent3">
                  <a:lumMod val="75000"/>
                </a:schemeClr>
              </a:buClr>
            </a:pPr>
            <a:endPara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85725" algn="r">
              <a:buClr>
                <a:schemeClr val="accent3">
                  <a:lumMod val="75000"/>
                </a:schemeClr>
              </a:buClr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Президент России В.В. Путин</a:t>
            </a:r>
          </a:p>
          <a:p>
            <a:pPr marL="85725" algn="r">
              <a:buClr>
                <a:schemeClr val="accent3">
                  <a:lumMod val="75000"/>
                </a:schemeClr>
              </a:buClr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 сентября 2015 года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93579" y="6392361"/>
            <a:ext cx="35541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cap="all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Экологически устойчивое развитие</a:t>
            </a:r>
            <a:endParaRPr lang="ru-RU" sz="1100" cap="all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30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ork\Desktop\Pina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211290"/>
            <a:ext cx="1224135" cy="243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8828"/>
            <a:ext cx="504056" cy="471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148064" y="245840"/>
            <a:ext cx="33843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cap="all" dirty="0" smtClean="0">
                <a:solidFill>
                  <a:schemeClr val="accent3"/>
                </a:solidFill>
                <a:latin typeface="Arial Black" pitchFamily="34" charset="0"/>
                <a:cs typeface="Arial" pitchFamily="34" charset="0"/>
              </a:rPr>
              <a:t>Центр экологической политики России</a:t>
            </a:r>
            <a:endParaRPr lang="ru-RU" sz="900" cap="all" dirty="0">
              <a:solidFill>
                <a:schemeClr val="accent3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245840"/>
            <a:ext cx="3848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cap="all" dirty="0" smtClean="0">
                <a:solidFill>
                  <a:schemeClr val="accent3"/>
                </a:solidFill>
                <a:latin typeface="Arial Black" pitchFamily="34" charset="0"/>
                <a:cs typeface="Arial" pitchFamily="34" charset="0"/>
              </a:rPr>
              <a:t>Центр устойчивого развития и здоровья среды</a:t>
            </a:r>
            <a:endParaRPr lang="ru-RU" sz="900" cap="all" dirty="0">
              <a:solidFill>
                <a:schemeClr val="accent3"/>
              </a:solidFill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95536" y="741015"/>
            <a:ext cx="8352928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67855" y="6165304"/>
            <a:ext cx="6048672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715307" y="2420888"/>
            <a:ext cx="5898938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00025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«Гармония отношений человека и природы: новое качество экономической политики и устойчивое развитие».</a:t>
            </a:r>
          </a:p>
          <a:p>
            <a:pPr marL="85725" algn="r">
              <a:buClr>
                <a:schemeClr val="accent3">
                  <a:lumMod val="75000"/>
                </a:schemeClr>
              </a:buClr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Б.Н. </a:t>
            </a: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Порфильев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85725" algn="r">
              <a:buClr>
                <a:schemeClr val="accent3">
                  <a:lumMod val="75000"/>
                </a:schemeClr>
              </a:buClr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Экономическое измерение гармонии человека и природы. 2010</a:t>
            </a:r>
          </a:p>
          <a:p>
            <a:pPr marL="85725" algn="r">
              <a:buClr>
                <a:schemeClr val="accent3">
                  <a:lumMod val="75000"/>
                </a:schemeClr>
              </a:buClr>
            </a:pP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85725" algn="r">
              <a:buClr>
                <a:schemeClr val="accent3">
                  <a:lumMod val="75000"/>
                </a:schemeClr>
              </a:buClr>
            </a:pPr>
            <a:endPara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93579" y="6392361"/>
            <a:ext cx="35541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cap="all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Экологически устойчивое развитие</a:t>
            </a:r>
            <a:endParaRPr lang="ru-RU" sz="1100" cap="all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7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ork\Desktop\Pina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211290"/>
            <a:ext cx="1224135" cy="243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8828"/>
            <a:ext cx="504056" cy="471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148064" y="245840"/>
            <a:ext cx="33843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cap="all" dirty="0" smtClean="0">
                <a:solidFill>
                  <a:schemeClr val="accent3"/>
                </a:solidFill>
                <a:latin typeface="Arial Black" pitchFamily="34" charset="0"/>
                <a:cs typeface="Arial" pitchFamily="34" charset="0"/>
              </a:rPr>
              <a:t>Центр экологической политики России</a:t>
            </a:r>
            <a:endParaRPr lang="ru-RU" sz="900" cap="all" dirty="0">
              <a:solidFill>
                <a:schemeClr val="accent3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245840"/>
            <a:ext cx="3848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cap="all" dirty="0" smtClean="0">
                <a:solidFill>
                  <a:schemeClr val="accent3"/>
                </a:solidFill>
                <a:latin typeface="Arial Black" pitchFamily="34" charset="0"/>
                <a:cs typeface="Arial" pitchFamily="34" charset="0"/>
              </a:rPr>
              <a:t>Центр устойчивого развития и здоровья среды</a:t>
            </a:r>
            <a:endParaRPr lang="ru-RU" sz="900" cap="all" dirty="0">
              <a:solidFill>
                <a:schemeClr val="accent3"/>
              </a:solidFill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95536" y="741015"/>
            <a:ext cx="8352928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67855" y="6165304"/>
            <a:ext cx="6048672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717590" y="2132856"/>
            <a:ext cx="5898938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85725" algn="r">
              <a:buClr>
                <a:schemeClr val="accent3">
                  <a:lumMod val="75000"/>
                </a:schemeClr>
              </a:buClr>
            </a:pP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00025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«Жизнедеятельность человека должна быть устремлена к гармонии с природой и строиться на основе нравственных принципов экологической культуры».</a:t>
            </a:r>
          </a:p>
          <a:p>
            <a:pPr marL="85725" algn="r">
              <a:buClr>
                <a:schemeClr val="accent3">
                  <a:lumMod val="75000"/>
                </a:schemeClr>
              </a:buClr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И.Д. Кобзон</a:t>
            </a:r>
          </a:p>
          <a:p>
            <a:pPr marL="85725" algn="r">
              <a:buClr>
                <a:schemeClr val="accent3">
                  <a:lumMod val="75000"/>
                </a:schemeClr>
              </a:buClr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Исцеление культурой. 2007</a:t>
            </a:r>
          </a:p>
          <a:p>
            <a:pPr marL="85725" algn="r">
              <a:buClr>
                <a:schemeClr val="accent3">
                  <a:lumMod val="75000"/>
                </a:schemeClr>
              </a:buClr>
            </a:pPr>
            <a:endPara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93579" y="6392361"/>
            <a:ext cx="35541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cap="all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Экологически устойчивое развитие</a:t>
            </a:r>
            <a:endParaRPr lang="ru-RU" sz="1100" cap="all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8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ork\Desktop\Pina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211290"/>
            <a:ext cx="1224135" cy="243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8828"/>
            <a:ext cx="504056" cy="471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148064" y="245840"/>
            <a:ext cx="33843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cap="all" dirty="0" smtClean="0">
                <a:solidFill>
                  <a:schemeClr val="accent3"/>
                </a:solidFill>
                <a:latin typeface="Arial Black" pitchFamily="34" charset="0"/>
                <a:cs typeface="Arial" pitchFamily="34" charset="0"/>
              </a:rPr>
              <a:t>Центр экологической политики России</a:t>
            </a:r>
            <a:endParaRPr lang="ru-RU" sz="900" cap="all" dirty="0">
              <a:solidFill>
                <a:schemeClr val="accent3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245840"/>
            <a:ext cx="3848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cap="all" dirty="0" smtClean="0">
                <a:solidFill>
                  <a:schemeClr val="accent3"/>
                </a:solidFill>
                <a:latin typeface="Arial Black" pitchFamily="34" charset="0"/>
                <a:cs typeface="Arial" pitchFamily="34" charset="0"/>
              </a:rPr>
              <a:t>Центр устойчивого развития и здоровья среды</a:t>
            </a:r>
            <a:endParaRPr lang="ru-RU" sz="900" cap="all" dirty="0">
              <a:solidFill>
                <a:schemeClr val="accent3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1700808"/>
            <a:ext cx="6840760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Перечень поручений по итогам заседания Госсовета</a:t>
            </a:r>
          </a:p>
          <a:p>
            <a:endParaRPr lang="ru-RU" sz="3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1" indent="-257175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«переход России к </a:t>
            </a:r>
            <a:r>
              <a:rPr lang="ru-RU" sz="1600" dirty="0" smtClean="0"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модели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экологически устойчивого развития» </a:t>
            </a:r>
          </a:p>
          <a:p>
            <a:pPr marL="342900" lvl="1" indent="-257175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«использование </a:t>
            </a:r>
            <a:r>
              <a:rPr lang="ru-RU" sz="1600" dirty="0" smtClean="0"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системы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индикаторов устойчивого развития» </a:t>
            </a:r>
          </a:p>
          <a:p>
            <a:pPr marL="342900" lvl="1" indent="-257175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</a:t>
            </a:r>
            <a:r>
              <a:rPr lang="ru-RU" sz="1600" dirty="0" smtClean="0"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механизмов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обеспечивающих экологически устойчивое развитие»</a:t>
            </a:r>
          </a:p>
          <a:p>
            <a:pPr marL="342900" lvl="1" indent="-257175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«формирование системы компенсаций (платежей) за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экосистемные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услуги, исходя из понимания роли </a:t>
            </a:r>
            <a:r>
              <a:rPr lang="ru-RU" sz="1600" dirty="0"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России как экологического донора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»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95536" y="741015"/>
            <a:ext cx="8352928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67855" y="6165304"/>
            <a:ext cx="6048672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93579" y="6392361"/>
            <a:ext cx="35541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cap="all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Экологически устойчивое развитие</a:t>
            </a:r>
            <a:endParaRPr lang="ru-RU" sz="1100" cap="all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49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ork\Desktop\Pina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211290"/>
            <a:ext cx="1224135" cy="243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8828"/>
            <a:ext cx="504056" cy="471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148064" y="245840"/>
            <a:ext cx="33843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cap="all" dirty="0" smtClean="0">
                <a:solidFill>
                  <a:schemeClr val="accent3"/>
                </a:solidFill>
                <a:latin typeface="Arial Black" pitchFamily="34" charset="0"/>
                <a:cs typeface="Arial" pitchFamily="34" charset="0"/>
              </a:rPr>
              <a:t>Центр экологической политики России</a:t>
            </a:r>
            <a:endParaRPr lang="ru-RU" sz="900" cap="all" dirty="0">
              <a:solidFill>
                <a:schemeClr val="accent3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245840"/>
            <a:ext cx="3848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cap="all" dirty="0" smtClean="0">
                <a:solidFill>
                  <a:schemeClr val="accent3"/>
                </a:solidFill>
                <a:latin typeface="Arial Black" pitchFamily="34" charset="0"/>
                <a:cs typeface="Arial" pitchFamily="34" charset="0"/>
              </a:rPr>
              <a:t>Центр устойчивого развития и здоровья среды</a:t>
            </a:r>
            <a:endParaRPr lang="ru-RU" sz="900" cap="all" dirty="0">
              <a:solidFill>
                <a:schemeClr val="accent3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1335826"/>
            <a:ext cx="684076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Перечень поручений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Госсовета от 27 декабря 2016 г.</a:t>
            </a:r>
          </a:p>
          <a:p>
            <a:endParaRPr lang="ru-RU" sz="300" b="1" dirty="0">
              <a:solidFill>
                <a:schemeClr val="tx1">
                  <a:lumMod val="85000"/>
                  <a:lumOff val="1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1" indent="-257175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«требований к освоению </a:t>
            </a:r>
            <a:r>
              <a:rPr lang="ru-RU" sz="1600" dirty="0"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базовых знаний в области охраны окружающей среды и устойчивого развития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в том числе с учетом современных приоритетов мирового сообщества, прежде всего Повестки дня в области устойчивого развития на период до 2030 года, Парижского соглашения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»</a:t>
            </a:r>
          </a:p>
          <a:p>
            <a:pPr marL="342900" lvl="1" indent="-257175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1" indent="-257175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85725" lvl="1">
              <a:buClr>
                <a:schemeClr val="accent3">
                  <a:lumMod val="75000"/>
                </a:schemeClr>
              </a:buClr>
            </a:pPr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Указ Президента РФ от 4 июня 2008 г. № 889</a:t>
            </a:r>
          </a:p>
          <a:p>
            <a:pPr marL="342900" lvl="1" indent="-257175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«рассмотреть вопрос о включении в федеральные государственные образовательные стандарты основного общего образования </a:t>
            </a:r>
            <a:r>
              <a:rPr lang="ru-RU" sz="1600" dirty="0" smtClean="0"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основ экологических знаний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» 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95536" y="741015"/>
            <a:ext cx="8352928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67855" y="6165304"/>
            <a:ext cx="6048672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93579" y="6392361"/>
            <a:ext cx="35541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cap="all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Экологически устойчивое развитие</a:t>
            </a:r>
            <a:endParaRPr lang="ru-RU" sz="1100" cap="all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ork\Desktop\Pina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211290"/>
            <a:ext cx="1224135" cy="243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8828"/>
            <a:ext cx="504056" cy="471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148064" y="245840"/>
            <a:ext cx="33843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cap="all" dirty="0" smtClean="0">
                <a:solidFill>
                  <a:schemeClr val="accent3"/>
                </a:solidFill>
                <a:latin typeface="Arial Black" pitchFamily="34" charset="0"/>
                <a:cs typeface="Arial" pitchFamily="34" charset="0"/>
              </a:rPr>
              <a:t>Центр экологической политики России</a:t>
            </a:r>
            <a:endParaRPr lang="ru-RU" sz="900" cap="all" dirty="0">
              <a:solidFill>
                <a:schemeClr val="accent3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245840"/>
            <a:ext cx="3848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cap="all" dirty="0" smtClean="0">
                <a:solidFill>
                  <a:schemeClr val="accent3"/>
                </a:solidFill>
                <a:latin typeface="Arial Black" pitchFamily="34" charset="0"/>
                <a:cs typeface="Arial" pitchFamily="34" charset="0"/>
              </a:rPr>
              <a:t>Центр устойчивого развития и здоровья среды</a:t>
            </a:r>
            <a:endParaRPr lang="ru-RU" sz="900" cap="all" dirty="0">
              <a:solidFill>
                <a:schemeClr val="accent3"/>
              </a:solidFill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95536" y="741015"/>
            <a:ext cx="8352928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67855" y="6165304"/>
            <a:ext cx="6048672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93579" y="6392361"/>
            <a:ext cx="35541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cap="all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Экологически устойчивое развитие</a:t>
            </a:r>
            <a:endParaRPr lang="ru-RU" sz="1100" cap="all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2" descr="C:\Users\Work\Desktop\Деп_Москва_2017\Pict\Schem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343" y="1506890"/>
            <a:ext cx="3463695" cy="444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908720"/>
            <a:ext cx="6696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Экология - приоритет современного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19921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340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Work</dc:creator>
  <cp:lastModifiedBy>Березюк Галина Сергеевна</cp:lastModifiedBy>
  <cp:revision>114</cp:revision>
  <cp:lastPrinted>2012-09-24T16:02:58Z</cp:lastPrinted>
  <dcterms:created xsi:type="dcterms:W3CDTF">2012-05-23T09:07:48Z</dcterms:created>
  <dcterms:modified xsi:type="dcterms:W3CDTF">2018-02-01T08:38:44Z</dcterms:modified>
</cp:coreProperties>
</file>