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273" r:id="rId4"/>
    <p:sldId id="274" r:id="rId5"/>
    <p:sldId id="275" r:id="rId6"/>
    <p:sldId id="258" r:id="rId7"/>
    <p:sldId id="257" r:id="rId8"/>
    <p:sldId id="259" r:id="rId9"/>
    <p:sldId id="267" r:id="rId10"/>
    <p:sldId id="268" r:id="rId11"/>
    <p:sldId id="270" r:id="rId12"/>
    <p:sldId id="271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79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13" autoAdjust="0"/>
  </p:normalViewPr>
  <p:slideViewPr>
    <p:cSldViewPr>
      <p:cViewPr>
        <p:scale>
          <a:sx n="100" d="100"/>
          <a:sy n="100" d="100"/>
        </p:scale>
        <p:origin x="-194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rtovadr\Desktop\&#1085;&#1072;&#1083;&#1086;&#1078;&#1077;&#1085;&#1080;&#1077;%20&#1075;&#1088;&#1072;&#1092;&#1080;&#1082;&#1086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Лист1!$B$5</c:f>
              <c:strCache>
                <c:ptCount val="1"/>
                <c:pt idx="0">
                  <c:v>PWC</c:v>
                </c:pt>
              </c:strCache>
            </c:strRef>
          </c:tx>
          <c:invertIfNegative val="0"/>
          <c:cat>
            <c:strRef>
              <c:f>Лист1!$A$6:$A$22</c:f>
              <c:strCache>
                <c:ptCount val="17"/>
                <c:pt idx="0">
                  <c:v>ЦУР 1</c:v>
                </c:pt>
                <c:pt idx="1">
                  <c:v>ЦУР 2</c:v>
                </c:pt>
                <c:pt idx="2">
                  <c:v>ЦУР 3</c:v>
                </c:pt>
                <c:pt idx="3">
                  <c:v>ЦУР 4</c:v>
                </c:pt>
                <c:pt idx="4">
                  <c:v>ЦУР 5</c:v>
                </c:pt>
                <c:pt idx="5">
                  <c:v>ЦУР 6</c:v>
                </c:pt>
                <c:pt idx="6">
                  <c:v>ЦУР 7</c:v>
                </c:pt>
                <c:pt idx="7">
                  <c:v>ЦУР 8</c:v>
                </c:pt>
                <c:pt idx="8">
                  <c:v>ЦУР 9</c:v>
                </c:pt>
                <c:pt idx="9">
                  <c:v>ЦУР 10</c:v>
                </c:pt>
                <c:pt idx="10">
                  <c:v>ЦУР 11</c:v>
                </c:pt>
                <c:pt idx="11">
                  <c:v>ЦУР 12</c:v>
                </c:pt>
                <c:pt idx="12">
                  <c:v>ЦУР 13</c:v>
                </c:pt>
                <c:pt idx="13">
                  <c:v>ЦУР 14</c:v>
                </c:pt>
                <c:pt idx="14">
                  <c:v>ЦУР 15</c:v>
                </c:pt>
                <c:pt idx="15">
                  <c:v>ЦУР 16</c:v>
                </c:pt>
                <c:pt idx="16">
                  <c:v>ЦУР 17</c:v>
                </c:pt>
              </c:strCache>
            </c:strRef>
          </c:cat>
          <c:val>
            <c:numRef>
              <c:f>Лист1!$B$6:$B$22</c:f>
              <c:numCache>
                <c:formatCode>0%</c:formatCode>
                <c:ptCount val="17"/>
                <c:pt idx="0">
                  <c:v>0.21000000000000008</c:v>
                </c:pt>
                <c:pt idx="1">
                  <c:v>0.23</c:v>
                </c:pt>
                <c:pt idx="2" formatCode="0.0%">
                  <c:v>0.56999999999999995</c:v>
                </c:pt>
                <c:pt idx="3" formatCode="0.0%">
                  <c:v>0.51</c:v>
                </c:pt>
                <c:pt idx="4">
                  <c:v>0.5</c:v>
                </c:pt>
                <c:pt idx="5">
                  <c:v>0.32000000000000017</c:v>
                </c:pt>
                <c:pt idx="6">
                  <c:v>0.46</c:v>
                </c:pt>
                <c:pt idx="7" formatCode="0.0%">
                  <c:v>0.76000000000000034</c:v>
                </c:pt>
                <c:pt idx="8" formatCode="0.0%">
                  <c:v>0.55000000000000004</c:v>
                </c:pt>
                <c:pt idx="9">
                  <c:v>0.27</c:v>
                </c:pt>
                <c:pt idx="10">
                  <c:v>0.42000000000000015</c:v>
                </c:pt>
                <c:pt idx="11" formatCode="0.0%">
                  <c:v>0.65000000000000036</c:v>
                </c:pt>
                <c:pt idx="12" formatCode="0.0%">
                  <c:v>0.79</c:v>
                </c:pt>
                <c:pt idx="13" formatCode="0.0%">
                  <c:v>0.18000000000000008</c:v>
                </c:pt>
                <c:pt idx="14" formatCode="0.00%">
                  <c:v>0.28000000000000008</c:v>
                </c:pt>
                <c:pt idx="15">
                  <c:v>0.25</c:v>
                </c:pt>
                <c:pt idx="16">
                  <c:v>0.34000000000000008</c:v>
                </c:pt>
              </c:numCache>
            </c:numRef>
          </c:val>
        </c:ser>
        <c:ser>
          <c:idx val="1"/>
          <c:order val="1"/>
          <c:tx>
            <c:strRef>
              <c:f>Лист1!$C$5</c:f>
              <c:strCache>
                <c:ptCount val="1"/>
                <c:pt idx="0">
                  <c:v>RSPP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c:spPr>
          <c:invertIfNegative val="0"/>
          <c:cat>
            <c:strRef>
              <c:f>Лист1!$A$6:$A$22</c:f>
              <c:strCache>
                <c:ptCount val="17"/>
                <c:pt idx="0">
                  <c:v>ЦУР 1</c:v>
                </c:pt>
                <c:pt idx="1">
                  <c:v>ЦУР 2</c:v>
                </c:pt>
                <c:pt idx="2">
                  <c:v>ЦУР 3</c:v>
                </c:pt>
                <c:pt idx="3">
                  <c:v>ЦУР 4</c:v>
                </c:pt>
                <c:pt idx="4">
                  <c:v>ЦУР 5</c:v>
                </c:pt>
                <c:pt idx="5">
                  <c:v>ЦУР 6</c:v>
                </c:pt>
                <c:pt idx="6">
                  <c:v>ЦУР 7</c:v>
                </c:pt>
                <c:pt idx="7">
                  <c:v>ЦУР 8</c:v>
                </c:pt>
                <c:pt idx="8">
                  <c:v>ЦУР 9</c:v>
                </c:pt>
                <c:pt idx="9">
                  <c:v>ЦУР 10</c:v>
                </c:pt>
                <c:pt idx="10">
                  <c:v>ЦУР 11</c:v>
                </c:pt>
                <c:pt idx="11">
                  <c:v>ЦУР 12</c:v>
                </c:pt>
                <c:pt idx="12">
                  <c:v>ЦУР 13</c:v>
                </c:pt>
                <c:pt idx="13">
                  <c:v>ЦУР 14</c:v>
                </c:pt>
                <c:pt idx="14">
                  <c:v>ЦУР 15</c:v>
                </c:pt>
                <c:pt idx="15">
                  <c:v>ЦУР 16</c:v>
                </c:pt>
                <c:pt idx="16">
                  <c:v>ЦУР 17</c:v>
                </c:pt>
              </c:strCache>
            </c:strRef>
          </c:cat>
          <c:val>
            <c:numRef>
              <c:f>Лист1!$C$6:$C$22</c:f>
              <c:numCache>
                <c:formatCode>0.00%</c:formatCode>
                <c:ptCount val="17"/>
                <c:pt idx="0">
                  <c:v>0.43478260869565244</c:v>
                </c:pt>
                <c:pt idx="1">
                  <c:v>0.26086956521739146</c:v>
                </c:pt>
                <c:pt idx="2">
                  <c:v>0.7826086956521745</c:v>
                </c:pt>
                <c:pt idx="3">
                  <c:v>0.65217391304347905</c:v>
                </c:pt>
                <c:pt idx="4">
                  <c:v>0.52173913043478304</c:v>
                </c:pt>
                <c:pt idx="5">
                  <c:v>0.56521739130434756</c:v>
                </c:pt>
                <c:pt idx="6">
                  <c:v>0.56521739130434756</c:v>
                </c:pt>
                <c:pt idx="7">
                  <c:v>0.82608695652173914</c:v>
                </c:pt>
                <c:pt idx="8">
                  <c:v>0.60869565217391397</c:v>
                </c:pt>
                <c:pt idx="9">
                  <c:v>0.34782608695652201</c:v>
                </c:pt>
                <c:pt idx="10">
                  <c:v>0.60869565217391397</c:v>
                </c:pt>
                <c:pt idx="11">
                  <c:v>0.7826086956521745</c:v>
                </c:pt>
                <c:pt idx="12">
                  <c:v>0.73913043478260854</c:v>
                </c:pt>
                <c:pt idx="13">
                  <c:v>0.47826086956521757</c:v>
                </c:pt>
                <c:pt idx="14">
                  <c:v>0.69565217391304368</c:v>
                </c:pt>
                <c:pt idx="15">
                  <c:v>0.43478260869565244</c:v>
                </c:pt>
                <c:pt idx="16">
                  <c:v>0.52173913043478304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132928"/>
        <c:axId val="32237248"/>
      </c:barChart>
      <c:catAx>
        <c:axId val="43132928"/>
        <c:scaling>
          <c:orientation val="minMax"/>
        </c:scaling>
        <c:delete val="0"/>
        <c:axPos val="b"/>
        <c:majorTickMark val="out"/>
        <c:minorTickMark val="none"/>
        <c:tickLblPos val="nextTo"/>
        <c:crossAx val="32237248"/>
        <c:crosses val="autoZero"/>
        <c:auto val="1"/>
        <c:lblAlgn val="ctr"/>
        <c:lblOffset val="100"/>
        <c:noMultiLvlLbl val="0"/>
      </c:catAx>
      <c:valAx>
        <c:axId val="322372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3132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935451163386771"/>
          <c:y val="0.44882129083211736"/>
          <c:w val="7.1497570702178284E-2"/>
          <c:h val="0.1150861343190236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 smtClean="0"/>
              <a:t>Какие </a:t>
            </a:r>
            <a:r>
              <a:rPr lang="ru-RU" sz="1400" dirty="0"/>
              <a:t>направления и  результаты деятельности  компании способствуют достижению </a:t>
            </a:r>
            <a:r>
              <a:rPr lang="ru-RU" sz="1400" dirty="0" smtClean="0"/>
              <a:t>ЦУР-2030 ?</a:t>
            </a:r>
            <a:endParaRPr lang="ru-RU" sz="1400" dirty="0"/>
          </a:p>
        </c:rich>
      </c:tx>
      <c:layout>
        <c:manualLayout>
          <c:xMode val="edge"/>
          <c:yMode val="edge"/>
          <c:x val="0.134042179518223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870507303667444"/>
          <c:y val="7.5024686946305638E-2"/>
          <c:w val="0.50405708734351884"/>
          <c:h val="0.888121080869544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/>
                      <a:t>63,3%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/>
                      <a:t>56,7%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/>
                      <a:t>53,3%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4460911448685834E-3"/>
                  <c:y val="2.6324451560107223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46,7%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 dirty="0"/>
                      <a:t>46,7%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 dirty="0"/>
                      <a:t>33,3%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17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Внедрение инноваций и новых энерго- и ресурсосберегающих технологий</c:v>
                </c:pt>
                <c:pt idx="1">
                  <c:v>Устойчивый экономический рост и рост занятости</c:v>
                </c:pt>
                <c:pt idx="2">
                  <c:v>Ответственное потребление и производство</c:v>
                </c:pt>
                <c:pt idx="3">
                  <c:v>Поддержка достойного образа жизни работников и членов их семей</c:v>
                </c:pt>
                <c:pt idx="4">
                  <c:v>Вклад  в устойчивое развитие территорий присутствия, улучшение социального климата, ускорение экономического роста</c:v>
                </c:pt>
                <c:pt idx="5">
                  <c:v>Снижение негативного экологического воздействия и влияния на изменение климата</c:v>
                </c:pt>
              </c:strCache>
            </c:strRef>
          </c:cat>
          <c:val>
            <c:numRef>
              <c:f>Лист1!$B$2:$B$7</c:f>
              <c:numCache>
                <c:formatCode>###0.0%</c:formatCode>
                <c:ptCount val="6"/>
                <c:pt idx="0">
                  <c:v>0.63333333333333364</c:v>
                </c:pt>
                <c:pt idx="1">
                  <c:v>0.56666666666666654</c:v>
                </c:pt>
                <c:pt idx="2">
                  <c:v>0.53333333333333333</c:v>
                </c:pt>
                <c:pt idx="3">
                  <c:v>0.46666666666666684</c:v>
                </c:pt>
                <c:pt idx="4">
                  <c:v>0.46666666666666684</c:v>
                </c:pt>
                <c:pt idx="5">
                  <c:v>0.33333333333333337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5101056"/>
        <c:axId val="91602240"/>
      </c:barChart>
      <c:catAx>
        <c:axId val="45101056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91602240"/>
        <c:crosses val="autoZero"/>
        <c:auto val="1"/>
        <c:lblAlgn val="ctr"/>
        <c:lblOffset val="100"/>
        <c:noMultiLvlLbl val="0"/>
      </c:catAx>
      <c:valAx>
        <c:axId val="91602240"/>
        <c:scaling>
          <c:orientation val="minMax"/>
        </c:scaling>
        <c:delete val="1"/>
        <c:axPos val="t"/>
        <c:numFmt formatCode="###0.0%" sourceLinked="1"/>
        <c:majorTickMark val="out"/>
        <c:minorTickMark val="none"/>
        <c:tickLblPos val="none"/>
        <c:crossAx val="45101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 baseline="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D7F75-EE35-4215-B0B0-705320A4158A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9CD70-B86F-4A6F-836C-D8A5835335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739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9CD70-B86F-4A6F-836C-D8A5835335F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10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9CD70-B86F-4A6F-836C-D8A5835335F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21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9CD70-B86F-4A6F-836C-D8A5835335F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938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CBE1-1244-44FA-AC73-2B6EEED144B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A91-B6FB-4CB7-8137-9501B9AE5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57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CBE1-1244-44FA-AC73-2B6EEED144B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A91-B6FB-4CB7-8137-9501B9AE5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19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CBE1-1244-44FA-AC73-2B6EEED144B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A91-B6FB-4CB7-8137-9501B9AE5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493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CBE1-1244-44FA-AC73-2B6EEED144B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A91-B6FB-4CB7-8137-9501B9AE5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05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CBE1-1244-44FA-AC73-2B6EEED144B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A91-B6FB-4CB7-8137-9501B9AE5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89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CBE1-1244-44FA-AC73-2B6EEED144B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A91-B6FB-4CB7-8137-9501B9AE5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72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CBE1-1244-44FA-AC73-2B6EEED144B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A91-B6FB-4CB7-8137-9501B9AE5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85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CBE1-1244-44FA-AC73-2B6EEED144B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A91-B6FB-4CB7-8137-9501B9AE5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59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CBE1-1244-44FA-AC73-2B6EEED144B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A91-B6FB-4CB7-8137-9501B9AE5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80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CBE1-1244-44FA-AC73-2B6EEED144B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A91-B6FB-4CB7-8137-9501B9AE5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75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CBE1-1244-44FA-AC73-2B6EEED144B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A91-B6FB-4CB7-8137-9501B9AE5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98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FCBE1-1244-44FA-AC73-2B6EEED144BC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5A91-B6FB-4CB7-8137-9501B9AE5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72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pp.r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&#1088;&#1089;&#1087;&#1087;.&#1088;&#1092;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4632" cy="108012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Адаптация </a:t>
            </a:r>
            <a:r>
              <a:rPr lang="ru-RU" sz="2000" b="1" dirty="0">
                <a:solidFill>
                  <a:schemeClr val="tx2"/>
                </a:solidFill>
              </a:rPr>
              <a:t>целей устойчивого развития к условиям и приоритетам развития городов </a:t>
            </a:r>
            <a:r>
              <a:rPr lang="ru-RU" sz="2000" b="1" dirty="0" smtClean="0">
                <a:solidFill>
                  <a:schemeClr val="tx2"/>
                </a:solidFill>
              </a:rPr>
              <a:t>России. 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II- </a:t>
            </a:r>
            <a:r>
              <a:rPr lang="ru-RU" sz="2000" dirty="0">
                <a:solidFill>
                  <a:schemeClr val="tx2"/>
                </a:solidFill>
              </a:rPr>
              <a:t>Е</a:t>
            </a:r>
            <a:r>
              <a:rPr lang="ru-RU" sz="2000" dirty="0" smtClean="0">
                <a:solidFill>
                  <a:schemeClr val="tx2"/>
                </a:solidFill>
              </a:rPr>
              <a:t>жегодная конференция </a:t>
            </a: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7560840" cy="3672408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>
                <a:solidFill>
                  <a:schemeClr val="bg1">
                    <a:lumMod val="50000"/>
                  </a:schemeClr>
                </a:solidFill>
              </a:rPr>
              <a:t>Роль крупного бизнеса в реализации Целей устойчивого </a:t>
            </a:r>
            <a:r>
              <a:rPr lang="ru-RU" b="1" i="1" dirty="0" smtClean="0">
                <a:solidFill>
                  <a:schemeClr val="bg1">
                    <a:lumMod val="50000"/>
                  </a:schemeClr>
                </a:solidFill>
              </a:rPr>
              <a:t>развития </a:t>
            </a:r>
            <a:r>
              <a:rPr lang="ru-RU" b="1" i="1" dirty="0">
                <a:solidFill>
                  <a:schemeClr val="bg1">
                    <a:lumMod val="50000"/>
                  </a:schemeClr>
                </a:solidFill>
              </a:rPr>
              <a:t>в </a:t>
            </a:r>
            <a:r>
              <a:rPr lang="ru-RU" b="1" i="1" dirty="0" smtClean="0">
                <a:solidFill>
                  <a:schemeClr val="bg1">
                    <a:lumMod val="50000"/>
                  </a:schemeClr>
                </a:solidFill>
              </a:rPr>
              <a:t>России</a:t>
            </a:r>
          </a:p>
          <a:p>
            <a:endParaRPr lang="ru-RU" b="1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2000" b="1" dirty="0" smtClean="0"/>
              <a:t>		</a:t>
            </a:r>
            <a:r>
              <a:rPr lang="ru-RU" sz="2000" b="1" dirty="0" smtClean="0">
                <a:solidFill>
                  <a:schemeClr val="tx2"/>
                </a:solidFill>
              </a:rPr>
              <a:t>Елена Феоктистова</a:t>
            </a:r>
          </a:p>
          <a:p>
            <a:endParaRPr lang="ru-RU" sz="2000" b="1" dirty="0" smtClean="0">
              <a:solidFill>
                <a:schemeClr val="tx2"/>
              </a:solidFill>
            </a:endParaRPr>
          </a:p>
          <a:p>
            <a:r>
              <a:rPr lang="ru-RU" sz="1600" b="1" dirty="0" smtClean="0">
                <a:solidFill>
                  <a:schemeClr val="tx2"/>
                </a:solidFill>
              </a:rPr>
              <a:t>			 Управляющий Директор по корпоративной 				 ответственности, устойчивому развитию и 		                 	         социальному предпринимательству  </a:t>
            </a:r>
          </a:p>
          <a:p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</a:rPr>
              <a:t>   	           Российский союз промышленников и</a:t>
            </a:r>
          </a:p>
          <a:p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</a:rPr>
              <a:t>           предпринимателей (РСПП)</a:t>
            </a:r>
          </a:p>
          <a:p>
            <a:endParaRPr lang="ru-RU" sz="1600" b="1" dirty="0" smtClean="0">
              <a:solidFill>
                <a:schemeClr val="tx2"/>
              </a:solidFill>
            </a:endParaRPr>
          </a:p>
          <a:p>
            <a:r>
              <a:rPr lang="ru-RU" sz="1600" b="1" dirty="0" smtClean="0">
                <a:solidFill>
                  <a:schemeClr val="tx2"/>
                </a:solidFill>
              </a:rPr>
              <a:t>Москва 2018</a:t>
            </a:r>
            <a:endParaRPr lang="ru-RU" sz="1600" b="1" dirty="0">
              <a:solidFill>
                <a:schemeClr val="tx2"/>
              </a:solidFill>
            </a:endParaRPr>
          </a:p>
          <a:p>
            <a:endParaRPr lang="ru-RU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473232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2211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Индексы РМПП в области устойчивого развития</a:t>
            </a:r>
            <a:endParaRPr lang="ru-RU" sz="2800" dirty="0">
              <a:solidFill>
                <a:schemeClr val="tx2"/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8640960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276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Лидеры 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по индексам РСПП </a:t>
            </a:r>
            <a:r>
              <a:rPr lang="ru-RU" sz="3200" b="1" dirty="0">
                <a:solidFill>
                  <a:schemeClr val="tx2"/>
                </a:solidFill>
              </a:rPr>
              <a:t>в области устойчивого развития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2"/>
                </a:solidFill>
              </a:rPr>
              <a:t>Индекс «Ответственность и </a:t>
            </a:r>
            <a:r>
              <a:rPr lang="ru-RU" sz="2000" b="1" dirty="0" smtClean="0">
                <a:solidFill>
                  <a:schemeClr val="tx2"/>
                </a:solidFill>
              </a:rPr>
              <a:t>		  открытость</a:t>
            </a:r>
            <a:r>
              <a:rPr lang="ru-RU" sz="2000" b="1" dirty="0">
                <a:solidFill>
                  <a:schemeClr val="tx2"/>
                </a:solidFill>
              </a:rPr>
              <a:t>»</a:t>
            </a: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dirty="0"/>
              <a:t>«АЛРОСА», «Аэрофлот», «Газпром», «</a:t>
            </a:r>
            <a:r>
              <a:rPr lang="ru-RU" sz="2000" dirty="0" err="1"/>
              <a:t>ЕвроХим</a:t>
            </a:r>
            <a:r>
              <a:rPr lang="ru-RU" sz="2000" dirty="0"/>
              <a:t>», «</a:t>
            </a:r>
            <a:r>
              <a:rPr lang="ru-RU" sz="2000" dirty="0" err="1"/>
              <a:t>Зарубежнефть</a:t>
            </a:r>
            <a:r>
              <a:rPr lang="ru-RU" sz="2000" dirty="0"/>
              <a:t>», КАМАЗ, МТС, НОВАТЭК, НЛМК, «Норильский никель», «</a:t>
            </a:r>
            <a:r>
              <a:rPr lang="ru-RU" sz="2000" dirty="0" err="1"/>
              <a:t>ИнтерРАО</a:t>
            </a:r>
            <a:r>
              <a:rPr lang="ru-RU" sz="2000" dirty="0"/>
              <a:t>», «ЛУКОЙЛ», «</a:t>
            </a:r>
            <a:r>
              <a:rPr lang="ru-RU" sz="2000" dirty="0" err="1"/>
              <a:t>Металлоинвест</a:t>
            </a:r>
            <a:r>
              <a:rPr lang="ru-RU" sz="2000" dirty="0"/>
              <a:t>», «</a:t>
            </a:r>
            <a:r>
              <a:rPr lang="ru-RU" sz="2000" dirty="0" err="1"/>
              <a:t>Росатом</a:t>
            </a:r>
            <a:r>
              <a:rPr lang="ru-RU" sz="2000" dirty="0"/>
              <a:t>», «Роснефть», «РУСАЛ», РЖД, «Российские сети», «Ростелеком», «</a:t>
            </a:r>
            <a:r>
              <a:rPr lang="ru-RU" sz="2000" dirty="0" err="1"/>
              <a:t>РусГидро</a:t>
            </a:r>
            <a:r>
              <a:rPr lang="ru-RU" sz="2000" dirty="0"/>
              <a:t>», СИБУР, АФК «Система», «Северсталь», СУЭК, «Сбербанк», «Сахалин </a:t>
            </a:r>
            <a:r>
              <a:rPr lang="ru-RU" sz="2000" dirty="0" err="1"/>
              <a:t>Энерджи</a:t>
            </a:r>
            <a:r>
              <a:rPr lang="ru-RU" sz="2000" dirty="0"/>
              <a:t>», «Татнефть», «</a:t>
            </a:r>
            <a:r>
              <a:rPr lang="ru-RU" sz="2000" dirty="0" err="1"/>
              <a:t>Транснефть</a:t>
            </a:r>
            <a:r>
              <a:rPr lang="ru-RU" sz="2000" dirty="0"/>
              <a:t>», «</a:t>
            </a:r>
            <a:r>
              <a:rPr lang="ru-RU" sz="2000" dirty="0" err="1"/>
              <a:t>Уралкалий</a:t>
            </a:r>
            <a:r>
              <a:rPr lang="ru-RU" sz="2000" dirty="0"/>
              <a:t>»</a:t>
            </a:r>
          </a:p>
          <a:p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2"/>
                </a:solidFill>
              </a:rPr>
              <a:t>Индекс </a:t>
            </a:r>
            <a:r>
              <a:rPr lang="ru-RU" sz="2000" b="1" dirty="0" smtClean="0">
                <a:solidFill>
                  <a:schemeClr val="tx2"/>
                </a:solidFill>
              </a:rPr>
              <a:t> «</a:t>
            </a:r>
            <a:r>
              <a:rPr lang="ru-RU" sz="2000" b="1" dirty="0">
                <a:solidFill>
                  <a:schemeClr val="tx2"/>
                </a:solidFill>
              </a:rPr>
              <a:t>Вектор </a:t>
            </a:r>
            <a:r>
              <a:rPr lang="ru-RU" sz="2000" b="1" dirty="0" smtClean="0">
                <a:solidFill>
                  <a:schemeClr val="tx2"/>
                </a:solidFill>
              </a:rPr>
              <a:t>устойчивого </a:t>
            </a:r>
            <a:r>
              <a:rPr lang="ru-RU" sz="2000" b="1" dirty="0">
                <a:solidFill>
                  <a:schemeClr val="tx2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 	       	   развития»</a:t>
            </a:r>
          </a:p>
          <a:p>
            <a:pPr marL="0" indent="0">
              <a:buNone/>
            </a:pPr>
            <a:r>
              <a:rPr lang="ru-RU" sz="2000" dirty="0" smtClean="0"/>
              <a:t>«</a:t>
            </a:r>
            <a:r>
              <a:rPr lang="ru-RU" sz="2000" dirty="0"/>
              <a:t>АЛРОСА», «Газпром»,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«</a:t>
            </a:r>
            <a:r>
              <a:rPr lang="ru-RU" sz="2000" dirty="0" err="1"/>
              <a:t>ЕвроХим</a:t>
            </a:r>
            <a:r>
              <a:rPr lang="ru-RU" sz="2000" dirty="0"/>
              <a:t>», «</a:t>
            </a:r>
            <a:r>
              <a:rPr lang="ru-RU" sz="2000" dirty="0" err="1"/>
              <a:t>Зарубежнефть</a:t>
            </a:r>
            <a:r>
              <a:rPr lang="ru-RU" sz="2000" dirty="0"/>
              <a:t>», КАМАЗ, МТС, НЛМК, «Норильский никель», «</a:t>
            </a:r>
            <a:r>
              <a:rPr lang="ru-RU" sz="2000" dirty="0" err="1"/>
              <a:t>ИнтерРАО</a:t>
            </a:r>
            <a:r>
              <a:rPr lang="ru-RU" sz="2000" dirty="0"/>
              <a:t>», «ЛУКОЙЛ», «</a:t>
            </a:r>
            <a:r>
              <a:rPr lang="ru-RU" sz="2000" dirty="0" err="1"/>
              <a:t>Металлоинвест</a:t>
            </a:r>
            <a:r>
              <a:rPr lang="ru-RU" sz="2000" dirty="0"/>
              <a:t>», «</a:t>
            </a:r>
            <a:r>
              <a:rPr lang="ru-RU" sz="2000" dirty="0" err="1"/>
              <a:t>Росатом</a:t>
            </a:r>
            <a:r>
              <a:rPr lang="ru-RU" sz="2000" dirty="0"/>
              <a:t>», «Роснефть», «РУСАЛ», РЖД,  «Ростелеком», СИБУР, АФК «Система», «Северсталь», СУЭК, «Сбербанк», «Сахалин </a:t>
            </a:r>
            <a:r>
              <a:rPr lang="ru-RU" sz="2000" dirty="0" err="1"/>
              <a:t>Энерджи</a:t>
            </a:r>
            <a:r>
              <a:rPr lang="ru-RU" sz="2000" dirty="0"/>
              <a:t>»,   «</a:t>
            </a:r>
            <a:r>
              <a:rPr lang="ru-RU" sz="2000" dirty="0" err="1"/>
              <a:t>Транснефть</a:t>
            </a:r>
            <a:r>
              <a:rPr lang="ru-RU" sz="2000" dirty="0"/>
              <a:t>», «</a:t>
            </a:r>
            <a:r>
              <a:rPr lang="ru-RU" sz="2000" dirty="0" err="1"/>
              <a:t>Уралкалий</a:t>
            </a:r>
            <a:r>
              <a:rPr lang="ru-RU" sz="20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4713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chemeClr val="tx2"/>
                </a:solidFill>
                <a:cs typeface="Times New Roman" pitchFamily="18" charset="0"/>
              </a:rPr>
              <a:t>Информация на Интернет-сайте РСПП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420888"/>
            <a:ext cx="78808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RU" b="1" dirty="0">
                <a:solidFill>
                  <a:srgbClr val="1F4081"/>
                </a:solidFill>
                <a:cs typeface="Times New Roman" pitchFamily="18" charset="0"/>
              </a:rPr>
              <a:t>	</a:t>
            </a:r>
            <a:r>
              <a:rPr lang="ru-RU" altLang="ru-RU" sz="2800" b="1" dirty="0">
                <a:solidFill>
                  <a:srgbClr val="1F4081"/>
                </a:solidFill>
                <a:cs typeface="Times New Roman" pitchFamily="18" charset="0"/>
              </a:rPr>
              <a:t>Российский союз </a:t>
            </a:r>
            <a:r>
              <a:rPr lang="ru-RU" altLang="ru-RU" sz="2800" b="1" dirty="0" smtClean="0">
                <a:solidFill>
                  <a:srgbClr val="1F4081"/>
                </a:solidFill>
                <a:cs typeface="Times New Roman" pitchFamily="18" charset="0"/>
              </a:rPr>
              <a:t>промышленников </a:t>
            </a:r>
            <a:r>
              <a:rPr lang="ru-RU" altLang="ru-RU" sz="2800" b="1" dirty="0">
                <a:solidFill>
                  <a:srgbClr val="1F4081"/>
                </a:solidFill>
                <a:cs typeface="Times New Roman" pitchFamily="18" charset="0"/>
              </a:rPr>
              <a:t>и предпринимателей (РСПП):</a:t>
            </a:r>
          </a:p>
          <a:p>
            <a:r>
              <a:rPr lang="en-US" altLang="ru-RU" sz="2800" dirty="0"/>
              <a:t>			</a:t>
            </a:r>
            <a:r>
              <a:rPr lang="ru-RU" altLang="ru-RU" sz="2800" dirty="0">
                <a:hlinkClick r:id="rId3"/>
              </a:rPr>
              <a:t>http://www.rspp.</a:t>
            </a:r>
            <a:r>
              <a:rPr lang="en-US" altLang="ru-RU" sz="2800" dirty="0" err="1" smtClean="0">
                <a:hlinkClick r:id="rId3"/>
              </a:rPr>
              <a:t>ru</a:t>
            </a:r>
            <a:endParaRPr lang="ru-RU" altLang="ru-RU" sz="2800" dirty="0" smtClean="0"/>
          </a:p>
          <a:p>
            <a:r>
              <a:rPr lang="ru-RU" altLang="ru-RU" sz="2800" dirty="0" smtClean="0"/>
              <a:t>			</a:t>
            </a:r>
            <a:r>
              <a:rPr lang="en-US" altLang="ru-RU" sz="2800" b="1" dirty="0" smtClean="0">
                <a:solidFill>
                  <a:schemeClr val="tx2"/>
                </a:solidFill>
                <a:hlinkClick r:id="rId4"/>
              </a:rPr>
              <a:t>http</a:t>
            </a:r>
            <a:r>
              <a:rPr lang="en-US" altLang="ru-RU" sz="2800" b="1" dirty="0">
                <a:solidFill>
                  <a:schemeClr val="tx2"/>
                </a:solidFill>
                <a:hlinkClick r:id="rId4"/>
              </a:rPr>
              <a:t>://</a:t>
            </a:r>
            <a:r>
              <a:rPr lang="ru-RU" altLang="ru-RU" sz="2800" b="1" dirty="0" err="1" smtClean="0">
                <a:solidFill>
                  <a:schemeClr val="tx2"/>
                </a:solidFill>
                <a:hlinkClick r:id="rId4"/>
              </a:rPr>
              <a:t>рспп.рф</a:t>
            </a:r>
            <a:endParaRPr lang="ru-RU" altLang="ru-RU" sz="2800" b="1" dirty="0" smtClean="0">
              <a:solidFill>
                <a:schemeClr val="tx2"/>
              </a:solidFill>
            </a:endParaRPr>
          </a:p>
          <a:p>
            <a:endParaRPr lang="ru-RU" altLang="ru-RU" sz="2800" b="1" dirty="0">
              <a:solidFill>
                <a:schemeClr val="tx2"/>
              </a:solidFill>
            </a:endParaRPr>
          </a:p>
          <a:p>
            <a:r>
              <a:rPr lang="ru-RU" altLang="ru-RU" sz="2800" dirty="0" smtClean="0"/>
              <a:t>		   </a:t>
            </a:r>
            <a:r>
              <a:rPr lang="ru-RU" altLang="ru-RU" sz="2800" dirty="0" smtClean="0">
                <a:solidFill>
                  <a:schemeClr val="tx2"/>
                </a:solidFill>
              </a:rPr>
              <a:t>СПАСИБО ЗА ВНИМАНИЕ!</a:t>
            </a:r>
            <a:endParaRPr lang="ru-RU" alt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16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Сравнение приоритетов компаний по работе с ЦУР в России и в мире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301208"/>
            <a:ext cx="8229600" cy="1329011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PWC – </a:t>
            </a:r>
            <a:r>
              <a:rPr lang="ru-RU" sz="2000" dirty="0" smtClean="0"/>
              <a:t>данные по 470 компаний из 17 стран за 2016 год.</a:t>
            </a:r>
          </a:p>
          <a:p>
            <a:r>
              <a:rPr lang="ru-RU" sz="2000" dirty="0" smtClean="0"/>
              <a:t>РСПП – данные по нефинансовым отчетам компаний за 2016 год (учитывались только компании, указывающие информацию по ЦУР ООН в своих отчетах). Проанализировано 66 отчетов.</a:t>
            </a:r>
          </a:p>
          <a:p>
            <a:endParaRPr lang="ru-RU" sz="2000" dirty="0"/>
          </a:p>
          <a:p>
            <a:endParaRPr lang="ru-RU" dirty="0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765726"/>
              </p:ext>
            </p:extLst>
          </p:nvPr>
        </p:nvGraphicFramePr>
        <p:xfrm>
          <a:off x="971600" y="1556792"/>
          <a:ext cx="741682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444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45" y="260648"/>
            <a:ext cx="9036496" cy="92211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Распределение ответов компаний- участников опроса РСПП -2017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180357"/>
              </p:ext>
            </p:extLst>
          </p:nvPr>
        </p:nvGraphicFramePr>
        <p:xfrm>
          <a:off x="179512" y="1340768"/>
          <a:ext cx="8569325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697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8501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Приоритеты российских компаний в области </a:t>
            </a:r>
            <a:r>
              <a:rPr lang="ru-RU" sz="2800" b="1" dirty="0">
                <a:solidFill>
                  <a:schemeClr val="tx2"/>
                </a:solidFill>
              </a:rPr>
              <a:t>ЦУР ООН , </a:t>
            </a:r>
            <a:r>
              <a:rPr lang="ru-RU" sz="2800" b="1" dirty="0" smtClean="0">
                <a:solidFill>
                  <a:schemeClr val="tx2"/>
                </a:solidFill>
              </a:rPr>
              <a:t>которые отмечены в нефинансовых отчетах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purtovadr\Desktop\график отчетов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5" t="25034" r="1103" b="3237"/>
          <a:stretch/>
        </p:blipFill>
        <p:spPr bwMode="auto">
          <a:xfrm>
            <a:off x="306795" y="1124744"/>
            <a:ext cx="854143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4656442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Наиболее часто упоминаемые ЦУР: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ЦУР </a:t>
            </a:r>
            <a:r>
              <a:rPr lang="ru-RU" b="1" dirty="0">
                <a:solidFill>
                  <a:srgbClr val="C00000"/>
                </a:solidFill>
              </a:rPr>
              <a:t>8. Достойная работа и экономический рост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B050"/>
                </a:solidFill>
              </a:rPr>
              <a:t>ЦУР 3. Хорошее здоровье и </a:t>
            </a:r>
            <a:r>
              <a:rPr lang="ru-RU" b="1" dirty="0" smtClean="0">
                <a:solidFill>
                  <a:srgbClr val="00B050"/>
                </a:solidFill>
              </a:rPr>
              <a:t>благополучие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Цель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12: Обеспечение перехода к рациональным моделям потребления 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производства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4F7921"/>
                </a:solidFill>
              </a:rPr>
              <a:t>Цель 13: Принятие срочных мер по борьбе с изменением климата </a:t>
            </a:r>
            <a:endParaRPr lang="ru-RU" b="1" dirty="0" smtClean="0">
              <a:solidFill>
                <a:srgbClr val="4F7921"/>
              </a:solidFill>
            </a:endParaRPr>
          </a:p>
          <a:p>
            <a:r>
              <a:rPr lang="ru-RU" b="1" dirty="0" smtClean="0">
                <a:solidFill>
                  <a:srgbClr val="4F7921"/>
                </a:solidFill>
              </a:rPr>
              <a:t>и </a:t>
            </a:r>
            <a:r>
              <a:rPr lang="ru-RU" b="1" dirty="0">
                <a:solidFill>
                  <a:srgbClr val="4F7921"/>
                </a:solidFill>
              </a:rPr>
              <a:t>его последствиями</a:t>
            </a:r>
            <a:endParaRPr lang="ru-RU" b="1" dirty="0" smtClean="0">
              <a:solidFill>
                <a:srgbClr val="4F79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782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ЦУР, отмеченные в нефинансовых отчетах компаний нефтегазового сектора</a:t>
            </a:r>
            <a:endParaRPr lang="ru-RU" sz="3200" b="1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purtovadr\Desktop\Снимо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29" y="1772816"/>
            <a:ext cx="8740006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633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56659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  <a:cs typeface="Times New Roman"/>
              </a:rPr>
              <a:t>Компании-лидеры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  <a:cs typeface="Times New Roman"/>
              </a:rPr>
              <a:t>российского бизнеса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  <a:cs typeface="Times New Roman"/>
              </a:rPr>
              <a:t>(2014 -2016 гг.)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879879"/>
            <a:ext cx="8496944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рост объёмов выручки в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среднем на 15–20 %, </a:t>
            </a: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рост чистой прибыли в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2–5 </a:t>
            </a: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раза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(</a:t>
            </a:r>
            <a:r>
              <a:rPr lang="ru-RU" sz="2400" i="1" dirty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в рублёвом выражении</a:t>
            </a: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);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endParaRPr lang="ru-RU" sz="2400" dirty="0">
              <a:solidFill>
                <a:schemeClr val="tx2"/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в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среднем каждый пятый житель трудоспособного возраста в </a:t>
            </a: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городах присутствия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работает на предприятиях </a:t>
            </a: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компаний;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2400" dirty="0" smtClean="0">
              <a:solidFill>
                <a:schemeClr val="tx2"/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уровень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зарплаты </a:t>
            </a: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в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среднем на 35–40 % выше, чем средний уровень зарплаты в их городах присутствия, и в 1,5 раза выше, чем в регионах, где расположены подразделения компаний</a:t>
            </a: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ru-RU" sz="2400" dirty="0" smtClean="0">
              <a:solidFill>
                <a:schemeClr val="tx2"/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рост объёма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закупок товаров и услуг у местных предприятия малого и среднего бизнеса </a:t>
            </a: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 (вклад в экономику региона);</a:t>
            </a:r>
          </a:p>
          <a:p>
            <a:pPr algn="just">
              <a:lnSpc>
                <a:spcPct val="115000"/>
              </a:lnSpc>
            </a:pPr>
            <a:r>
              <a:rPr lang="ru-RU" sz="2400" dirty="0" smtClean="0"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endParaRPr lang="ru-RU" sz="2400" dirty="0"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034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1138138"/>
          </a:xfrm>
        </p:spPr>
        <p:txBody>
          <a:bodyPr>
            <a:normAutofit fontScale="90000"/>
          </a:bodyPr>
          <a:lstStyle/>
          <a:p>
            <a:pPr lvl="0"/>
            <a:r>
              <a:rPr lang="ru-RU" sz="24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Сравнение среднемесячной заработной платы на предприятиях компаний – лидеров по индексам РСПП с данными по городам их присутствия – участникам Индекса УР городов</a:t>
            </a:r>
            <a:br>
              <a:rPr lang="ru-RU" sz="24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353271"/>
              </p:ext>
            </p:extLst>
          </p:nvPr>
        </p:nvGraphicFramePr>
        <p:xfrm>
          <a:off x="611560" y="1484784"/>
          <a:ext cx="8352928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223947"/>
                <a:gridCol w="1561768"/>
                <a:gridCol w="1246733"/>
                <a:gridCol w="2088232"/>
              </a:tblGrid>
              <a:tr h="10946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600" dirty="0" smtClean="0"/>
                        <a:t>Отношение среднего уровня зарплаты на предприятии компаний-лидеров  к среднему уровню </a:t>
                      </a:r>
                      <a:r>
                        <a:rPr lang="ru-RU" sz="1600" u="sng" dirty="0" smtClean="0"/>
                        <a:t>по городу</a:t>
                      </a:r>
                      <a:r>
                        <a:rPr lang="ru-RU" sz="1600" dirty="0" smtClean="0"/>
                        <a:t>, %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Отношение среднего</a:t>
                      </a:r>
                      <a:r>
                        <a:rPr lang="ru-RU" sz="1600" baseline="0" dirty="0" smtClean="0"/>
                        <a:t> уровня  З/П на предприятиях лидеров к среднему уровню в </a:t>
                      </a:r>
                      <a:r>
                        <a:rPr lang="ru-RU" sz="1600" u="sng" baseline="0" dirty="0" smtClean="0"/>
                        <a:t>регионе</a:t>
                      </a:r>
                      <a:r>
                        <a:rPr lang="ru-RU" sz="1600" baseline="0" dirty="0" smtClean="0"/>
                        <a:t> %</a:t>
                      </a:r>
                      <a:endParaRPr lang="ru-RU" sz="1600" dirty="0"/>
                    </a:p>
                  </a:txBody>
                  <a:tcPr/>
                </a:tc>
              </a:tr>
              <a:tr h="35288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город/компания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2013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2014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2015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2014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528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Выкса/ОМК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117,8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114.5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118.9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133.8</a:t>
                      </a:r>
                      <a:endParaRPr lang="ru-RU" b="1" dirty="0"/>
                    </a:p>
                  </a:txBody>
                  <a:tcPr/>
                </a:tc>
              </a:tr>
              <a:tr h="3528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Ленинск-Кузнецкий/СУЭК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148.0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141.2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142.7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156.3</a:t>
                      </a:r>
                      <a:endParaRPr lang="ru-RU" b="1" dirty="0"/>
                    </a:p>
                  </a:txBody>
                  <a:tcPr/>
                </a:tc>
              </a:tr>
              <a:tr h="3528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Магнитогорск/ММК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144.9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140.1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144.0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170.5</a:t>
                      </a:r>
                      <a:endParaRPr lang="ru-RU" b="1" dirty="0"/>
                    </a:p>
                  </a:txBody>
                  <a:tcPr/>
                </a:tc>
              </a:tr>
              <a:tr h="3528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Мончегорск/</a:t>
                      </a:r>
                    </a:p>
                    <a:p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НорНикель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(НН)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134.8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139.6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143.4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132.3</a:t>
                      </a:r>
                      <a:endParaRPr lang="ru-RU" b="1" dirty="0"/>
                    </a:p>
                  </a:txBody>
                  <a:tcPr/>
                </a:tc>
              </a:tr>
              <a:tr h="3528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Новотроицк/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Металлоинывест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(МИ)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123.4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125.6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126.2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135.0</a:t>
                      </a:r>
                      <a:endParaRPr lang="ru-RU" b="1" dirty="0"/>
                    </a:p>
                  </a:txBody>
                  <a:tcPr/>
                </a:tc>
              </a:tr>
              <a:tr h="3528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Норильск/НН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109.5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108.8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111.2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225.3</a:t>
                      </a:r>
                      <a:endParaRPr lang="ru-RU" b="1" dirty="0"/>
                    </a:p>
                  </a:txBody>
                  <a:tcPr/>
                </a:tc>
              </a:tr>
              <a:tr h="3528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Старый Оскол/МИ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141.0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141.8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144.4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163.8</a:t>
                      </a:r>
                      <a:endParaRPr lang="ru-RU" b="1" dirty="0"/>
                    </a:p>
                  </a:txBody>
                  <a:tcPr/>
                </a:tc>
              </a:tr>
              <a:tr h="3528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Череповец/Северсталь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135.2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141.5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139.1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208.0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437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07504" y="932723"/>
            <a:ext cx="8928992" cy="585665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35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   рост расходов </a:t>
            </a:r>
            <a:r>
              <a:rPr lang="ru-RU" sz="2350" dirty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на социальные проекты для сотрудников и </a:t>
            </a:r>
            <a:r>
              <a:rPr lang="ru-RU" sz="235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членов их </a:t>
            </a:r>
            <a:r>
              <a:rPr lang="ru-RU" sz="2350" dirty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семей (материальная помощь работникам, членам их семей </a:t>
            </a:r>
            <a:r>
              <a:rPr lang="ru-RU" sz="235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и бывшим </a:t>
            </a:r>
            <a:r>
              <a:rPr lang="ru-RU" sz="2350" dirty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работникам, добровольное медицинское </a:t>
            </a:r>
            <a:r>
              <a:rPr lang="ru-RU" sz="235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обеспечение и </a:t>
            </a:r>
            <a:r>
              <a:rPr lang="ru-RU" sz="2350" dirty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медицинское обслуживание и др</a:t>
            </a:r>
            <a:r>
              <a:rPr lang="ru-RU" sz="235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.); </a:t>
            </a:r>
            <a:endParaRPr lang="ru-RU" sz="2350" dirty="0">
              <a:solidFill>
                <a:schemeClr val="tx2"/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350" dirty="0" smtClean="0">
              <a:solidFill>
                <a:schemeClr val="tx2"/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350" dirty="0">
                <a:solidFill>
                  <a:schemeClr val="tx2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ru-RU" sz="2350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ru-RU" sz="2350" dirty="0" smtClean="0">
                <a:solidFill>
                  <a:schemeClr val="tx2"/>
                </a:solidFill>
                <a:latin typeface="Calibri" panose="020F0502020204030204" pitchFamily="34" charset="0"/>
              </a:rPr>
              <a:t>в </a:t>
            </a:r>
            <a:r>
              <a:rPr lang="ru-RU" sz="2350" dirty="0">
                <a:solidFill>
                  <a:schemeClr val="tx2"/>
                </a:solidFill>
                <a:latin typeface="Calibri" panose="020F0502020204030204" pitchFamily="34" charset="0"/>
              </a:rPr>
              <a:t>структуре внешних </a:t>
            </a:r>
            <a:r>
              <a:rPr lang="ru-RU" sz="2350" dirty="0" smtClean="0">
                <a:solidFill>
                  <a:schemeClr val="tx2"/>
                </a:solidFill>
                <a:latin typeface="Calibri" panose="020F0502020204030204" pitchFamily="34" charset="0"/>
              </a:rPr>
              <a:t>социальных </a:t>
            </a:r>
            <a:r>
              <a:rPr lang="ru-RU" sz="2350" dirty="0">
                <a:solidFill>
                  <a:schemeClr val="tx2"/>
                </a:solidFill>
                <a:latin typeface="Calibri" panose="020F0502020204030204" pitchFamily="34" charset="0"/>
              </a:rPr>
              <a:t>расходов </a:t>
            </a:r>
            <a:r>
              <a:rPr lang="ru-RU" sz="2350" dirty="0" smtClean="0">
                <a:solidFill>
                  <a:schemeClr val="tx2"/>
                </a:solidFill>
                <a:latin typeface="Calibri" panose="020F0502020204030204" pitchFamily="34" charset="0"/>
              </a:rPr>
              <a:t>преобладают проекты по </a:t>
            </a:r>
            <a:r>
              <a:rPr lang="ru-RU" sz="2350" dirty="0">
                <a:solidFill>
                  <a:schemeClr val="tx2"/>
                </a:solidFill>
                <a:latin typeface="Calibri" panose="020F0502020204030204" pitchFamily="34" charset="0"/>
              </a:rPr>
              <a:t>развитию социальной инфраструктуры – образования</a:t>
            </a:r>
            <a:r>
              <a:rPr lang="ru-RU" sz="2350" dirty="0" smtClean="0">
                <a:solidFill>
                  <a:schemeClr val="tx2"/>
                </a:solidFill>
                <a:latin typeface="Calibri" panose="020F0502020204030204" pitchFamily="34" charset="0"/>
              </a:rPr>
              <a:t>,   здравоохранения</a:t>
            </a:r>
            <a:r>
              <a:rPr lang="ru-RU" sz="2350" dirty="0">
                <a:solidFill>
                  <a:schemeClr val="tx2"/>
                </a:solidFill>
                <a:latin typeface="Calibri" panose="020F0502020204030204" pitchFamily="34" charset="0"/>
              </a:rPr>
              <a:t>, культуры и </a:t>
            </a:r>
            <a:r>
              <a:rPr lang="ru-RU" sz="2350" dirty="0" smtClean="0">
                <a:solidFill>
                  <a:schemeClr val="tx2"/>
                </a:solidFill>
                <a:latin typeface="Calibri" panose="020F0502020204030204" pitchFamily="34" charset="0"/>
              </a:rPr>
              <a:t>спорта, поддержки </a:t>
            </a:r>
            <a:r>
              <a:rPr lang="ru-RU" sz="2350" dirty="0">
                <a:solidFill>
                  <a:schemeClr val="tx2"/>
                </a:solidFill>
                <a:latin typeface="Calibri" panose="020F0502020204030204" pitchFamily="34" charset="0"/>
              </a:rPr>
              <a:t>малого </a:t>
            </a:r>
            <a:r>
              <a:rPr lang="ru-RU" sz="2350" dirty="0" smtClean="0">
                <a:solidFill>
                  <a:schemeClr val="tx2"/>
                </a:solidFill>
                <a:latin typeface="Calibri" panose="020F0502020204030204" pitchFamily="34" charset="0"/>
              </a:rPr>
              <a:t>и    среднего бизнеса и </a:t>
            </a:r>
            <a:r>
              <a:rPr lang="ru-RU" sz="2350" dirty="0">
                <a:solidFill>
                  <a:schemeClr val="tx2"/>
                </a:solidFill>
                <a:latin typeface="Calibri" panose="020F0502020204030204" pitchFamily="34" charset="0"/>
              </a:rPr>
              <a:t>социального </a:t>
            </a:r>
            <a:r>
              <a:rPr lang="ru-RU" sz="2350" dirty="0" smtClean="0">
                <a:solidFill>
                  <a:schemeClr val="tx2"/>
                </a:solidFill>
                <a:latin typeface="Calibri" panose="020F0502020204030204" pitchFamily="34" charset="0"/>
              </a:rPr>
              <a:t>предпринимательства, охраны    окружающей среды и природоохранных объектов;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3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35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ru-RU" sz="2350" dirty="0" smtClean="0">
                <a:solidFill>
                  <a:schemeClr val="tx2"/>
                </a:solidFill>
                <a:latin typeface="Calibri" panose="020F0502020204030204" pitchFamily="34" charset="0"/>
              </a:rPr>
              <a:t>  развитие партнёрских проектов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</a:rPr>
              <a:t>с федеральными </a:t>
            </a: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/>
              </a:rPr>
              <a:t>органами      власти, бизнес-партнерами и НКО.</a:t>
            </a:r>
            <a:endParaRPr lang="ru-RU" sz="235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ru-RU" sz="2350" dirty="0"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64637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  <a:cs typeface="Times New Roman"/>
              </a:rPr>
              <a:t>Социальные проекты компаний-лидеров в регионах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5176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9478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b="1" dirty="0" smtClean="0"/>
              <a:t>Индексы РМПП в области устойчивого развития</a:t>
            </a:r>
            <a:endParaRPr lang="ru-RU" sz="3100" b="1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0"/>
            <a:ext cx="756084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97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4554</TotalTime>
  <Words>413</Words>
  <Application>Microsoft Office PowerPoint</Application>
  <PresentationFormat>Экран (4:3)</PresentationFormat>
  <Paragraphs>110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Адаптация целей устойчивого развития к условиям и приоритетам развития городов России.  II- Ежегодная конференция  </vt:lpstr>
      <vt:lpstr>Сравнение приоритетов компаний по работе с ЦУР в России и в мире</vt:lpstr>
      <vt:lpstr>Распределение ответов компаний- участников опроса РСПП -2017 </vt:lpstr>
      <vt:lpstr>Приоритеты российских компаний в области ЦУР ООН , которые отмечены в нефинансовых отчетах</vt:lpstr>
      <vt:lpstr>ЦУР, отмеченные в нефинансовых отчетах компаний нефтегазового сектора</vt:lpstr>
      <vt:lpstr>Презентация PowerPoint</vt:lpstr>
      <vt:lpstr>Сравнение среднемесячной заработной платы на предприятиях компаний – лидеров по индексам РСПП с данными по городам их присутствия – участникам Индекса УР городов </vt:lpstr>
      <vt:lpstr>Презентация PowerPoint</vt:lpstr>
      <vt:lpstr> Индексы РМПП в области устойчивого развития</vt:lpstr>
      <vt:lpstr>Индексы РМПП в области устойчивого развития</vt:lpstr>
      <vt:lpstr>Лидеры  по индексам РСПП в области устойчивого развития</vt:lpstr>
      <vt:lpstr>Информация на Интернет-сайте РСПП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целей устойчивого развития к условиям и приоритетам развития городов России.  II- Ежегодная конференция</dc:title>
  <dc:creator>Феоктистова Елена Николаевна</dc:creator>
  <cp:lastModifiedBy>Березюк Галина Сергеевна</cp:lastModifiedBy>
  <cp:revision>31</cp:revision>
  <cp:lastPrinted>2018-01-29T12:50:45Z</cp:lastPrinted>
  <dcterms:created xsi:type="dcterms:W3CDTF">2018-01-25T12:37:12Z</dcterms:created>
  <dcterms:modified xsi:type="dcterms:W3CDTF">2018-02-01T08:11:36Z</dcterms:modified>
</cp:coreProperties>
</file>